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63" r:id="rId6"/>
    <p:sldId id="264" r:id="rId7"/>
    <p:sldId id="257" r:id="rId8"/>
    <p:sldId id="258" r:id="rId9"/>
    <p:sldId id="265" r:id="rId10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04/03/2013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08912" cy="5040560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Objective: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800" dirty="0" err="1" smtClean="0">
                <a:solidFill>
                  <a:schemeClr val="bg1"/>
                </a:solidFill>
              </a:rPr>
              <a:t>Work</a:t>
            </a:r>
            <a:r>
              <a:rPr lang="fr-FR" sz="2800" dirty="0" smtClean="0">
                <a:solidFill>
                  <a:schemeClr val="bg1"/>
                </a:solidFill>
              </a:rPr>
              <a:t> on </a:t>
            </a:r>
            <a:r>
              <a:rPr lang="fr-FR" sz="2800" dirty="0" err="1" smtClean="0">
                <a:solidFill>
                  <a:schemeClr val="bg1"/>
                </a:solidFill>
              </a:rPr>
              <a:t>pronunciation</a:t>
            </a:r>
            <a:r>
              <a:rPr lang="fr-FR" sz="2800" dirty="0" smtClean="0">
                <a:solidFill>
                  <a:schemeClr val="bg1"/>
                </a:solidFill>
              </a:rPr>
              <a:t> and « </a:t>
            </a:r>
            <a:r>
              <a:rPr lang="fr-FR" sz="2800" dirty="0" err="1" smtClean="0">
                <a:solidFill>
                  <a:schemeClr val="bg1"/>
                </a:solidFill>
              </a:rPr>
              <a:t>devilish</a:t>
            </a:r>
            <a:r>
              <a:rPr lang="fr-FR" sz="2800" dirty="0" smtClean="0">
                <a:solidFill>
                  <a:schemeClr val="bg1"/>
                </a:solidFill>
              </a:rPr>
              <a:t> duos » for French speakers.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800" dirty="0" err="1" smtClean="0">
                <a:solidFill>
                  <a:schemeClr val="bg1"/>
                </a:solidFill>
              </a:rPr>
              <a:t>Teacher-guided</a:t>
            </a:r>
            <a:r>
              <a:rPr lang="fr-FR" sz="2800" dirty="0" smtClean="0">
                <a:solidFill>
                  <a:schemeClr val="bg1"/>
                </a:solidFill>
              </a:rPr>
              <a:t> if possible.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dirty="0" err="1" smtClean="0">
                <a:solidFill>
                  <a:schemeClr val="bg1"/>
                </a:solidFill>
              </a:rPr>
              <a:t>Students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may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ask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teacher</a:t>
            </a:r>
            <a:r>
              <a:rPr lang="fr-FR" dirty="0" smtClean="0">
                <a:solidFill>
                  <a:schemeClr val="bg1"/>
                </a:solidFill>
              </a:rPr>
              <a:t> for help if </a:t>
            </a:r>
            <a:r>
              <a:rPr lang="fr-FR" dirty="0" err="1" smtClean="0">
                <a:solidFill>
                  <a:schemeClr val="bg1"/>
                </a:solidFill>
              </a:rPr>
              <a:t>they</a:t>
            </a:r>
            <a:r>
              <a:rPr lang="fr-FR" dirty="0" smtClean="0">
                <a:solidFill>
                  <a:schemeClr val="bg1"/>
                </a:solidFill>
              </a:rPr>
              <a:t> are not sure.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800" dirty="0" smtClean="0">
                <a:solidFill>
                  <a:srgbClr val="FFFF00"/>
                </a:solidFill>
              </a:rPr>
              <a:t>This </a:t>
            </a:r>
            <a:r>
              <a:rPr lang="fr-FR" sz="2800" dirty="0" err="1" smtClean="0">
                <a:solidFill>
                  <a:srgbClr val="FFFF00"/>
                </a:solidFill>
              </a:rPr>
              <a:t>game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may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be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adapted</a:t>
            </a:r>
            <a:r>
              <a:rPr lang="fr-FR" sz="2800" dirty="0" smtClean="0">
                <a:solidFill>
                  <a:srgbClr val="FFFF00"/>
                </a:solidFill>
              </a:rPr>
              <a:t> to </a:t>
            </a:r>
            <a:r>
              <a:rPr lang="fr-FR" sz="2800" dirty="0" err="1" smtClean="0">
                <a:solidFill>
                  <a:srgbClr val="FFFF00"/>
                </a:solidFill>
              </a:rPr>
              <a:t>other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linguistic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elements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such</a:t>
            </a:r>
            <a:r>
              <a:rPr lang="fr-FR" sz="2800" dirty="0" smtClean="0">
                <a:solidFill>
                  <a:srgbClr val="FFFF00"/>
                </a:solidFill>
              </a:rPr>
              <a:t> as compound </a:t>
            </a:r>
            <a:r>
              <a:rPr lang="fr-FR" sz="2800" dirty="0" err="1" smtClean="0">
                <a:solidFill>
                  <a:srgbClr val="FFFF00"/>
                </a:solidFill>
              </a:rPr>
              <a:t>nouns</a:t>
            </a:r>
            <a:r>
              <a:rPr lang="fr-FR" sz="2800" dirty="0" smtClean="0">
                <a:solidFill>
                  <a:srgbClr val="FFFF00"/>
                </a:solidFill>
              </a:rPr>
              <a:t>, </a:t>
            </a:r>
            <a:r>
              <a:rPr lang="fr-FR" sz="2800" dirty="0" err="1" smtClean="0">
                <a:solidFill>
                  <a:srgbClr val="FFFF00"/>
                </a:solidFill>
              </a:rPr>
              <a:t>prepositional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verbs</a:t>
            </a:r>
            <a:r>
              <a:rPr lang="fr-FR" sz="2800" dirty="0" smtClean="0">
                <a:solidFill>
                  <a:srgbClr val="FFFF00"/>
                </a:solidFill>
              </a:rPr>
              <a:t> </a:t>
            </a:r>
            <a:r>
              <a:rPr lang="fr-FR" sz="2800" dirty="0" err="1" smtClean="0">
                <a:solidFill>
                  <a:srgbClr val="FFFF00"/>
                </a:solidFill>
              </a:rPr>
              <a:t>etc</a:t>
            </a:r>
            <a:r>
              <a:rPr lang="fr-FR" sz="2800" dirty="0" smtClean="0">
                <a:solidFill>
                  <a:srgbClr val="FFFF00"/>
                </a:solidFill>
              </a:rPr>
              <a:t> .. </a:t>
            </a:r>
            <a:r>
              <a:rPr lang="fr-FR" sz="2800" dirty="0" err="1" smtClean="0">
                <a:solidFill>
                  <a:srgbClr val="FFFF00"/>
                </a:solidFill>
              </a:rPr>
              <a:t>Where</a:t>
            </a:r>
            <a:r>
              <a:rPr lang="fr-FR" sz="2800" dirty="0" smtClean="0">
                <a:solidFill>
                  <a:srgbClr val="FFFF00"/>
                </a:solidFill>
              </a:rPr>
              <a:t> 2 </a:t>
            </a:r>
            <a:r>
              <a:rPr lang="fr-FR" sz="2800" dirty="0" err="1" smtClean="0">
                <a:solidFill>
                  <a:srgbClr val="FFFF00"/>
                </a:solidFill>
              </a:rPr>
              <a:t>elements</a:t>
            </a:r>
            <a:r>
              <a:rPr lang="fr-FR" sz="2800" dirty="0" smtClean="0">
                <a:solidFill>
                  <a:srgbClr val="FFFF00"/>
                </a:solidFill>
              </a:rPr>
              <a:t> are </a:t>
            </a:r>
            <a:r>
              <a:rPr lang="fr-FR" sz="2800" dirty="0" err="1" smtClean="0">
                <a:solidFill>
                  <a:srgbClr val="FFFF00"/>
                </a:solidFill>
              </a:rPr>
              <a:t>needed</a:t>
            </a:r>
            <a:r>
              <a:rPr lang="fr-FR" sz="2800" dirty="0" smtClean="0">
                <a:solidFill>
                  <a:srgbClr val="FFFF00"/>
                </a:solidFill>
              </a:rPr>
              <a:t> or </a:t>
            </a:r>
            <a:r>
              <a:rPr lang="fr-FR" sz="2800" dirty="0" err="1" smtClean="0">
                <a:solidFill>
                  <a:srgbClr val="FFFF00"/>
                </a:solidFill>
              </a:rPr>
              <a:t>compared</a:t>
            </a:r>
            <a:endParaRPr lang="fr-FR" sz="2800" dirty="0" smtClean="0">
              <a:solidFill>
                <a:srgbClr val="FFFF00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fr-FR" dirty="0" smtClean="0"/>
          </a:p>
          <a:p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2555776" y="188640"/>
            <a:ext cx="1944216" cy="13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/>
              <a:t>Mis</a:t>
            </a:r>
            <a:endParaRPr lang="fr-FR" sz="6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9992" y="188640"/>
            <a:ext cx="1944216" cy="13288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bg1"/>
                </a:solidFill>
              </a:rPr>
              <a:t>spell</a:t>
            </a:r>
            <a:endParaRPr lang="fr-FR" sz="6600" dirty="0">
              <a:solidFill>
                <a:schemeClr val="bg1"/>
              </a:solidFill>
            </a:endParaRPr>
          </a:p>
        </p:txBody>
      </p:sp>
      <p:pic>
        <p:nvPicPr>
          <p:cNvPr id="6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67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08912" cy="5040560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Game </a:t>
            </a:r>
            <a:r>
              <a:rPr lang="fr-FR" sz="2800" dirty="0" err="1" smtClean="0">
                <a:solidFill>
                  <a:schemeClr val="bg1"/>
                </a:solidFill>
              </a:rPr>
              <a:t>play</a:t>
            </a:r>
            <a:r>
              <a:rPr lang="fr-FR" sz="2800" dirty="0" smtClean="0">
                <a:solidFill>
                  <a:schemeClr val="bg1"/>
                </a:solidFill>
              </a:rPr>
              <a:t>: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800" dirty="0" err="1" smtClean="0">
                <a:solidFill>
                  <a:schemeClr val="bg1"/>
                </a:solidFill>
              </a:rPr>
              <a:t>Take</a:t>
            </a:r>
            <a:r>
              <a:rPr lang="fr-FR" sz="2800" dirty="0" smtClean="0">
                <a:solidFill>
                  <a:schemeClr val="bg1"/>
                </a:solidFill>
              </a:rPr>
              <a:t> a </a:t>
            </a:r>
            <a:r>
              <a:rPr lang="fr-FR" sz="2800" dirty="0" err="1" smtClean="0">
                <a:solidFill>
                  <a:schemeClr val="bg1"/>
                </a:solidFill>
              </a:rPr>
              <a:t>card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from</a:t>
            </a:r>
            <a:r>
              <a:rPr lang="fr-FR" sz="2800" dirty="0" smtClean="0">
                <a:solidFill>
                  <a:schemeClr val="bg1"/>
                </a:solidFill>
              </a:rPr>
              <a:t> the pile. You have 2 </a:t>
            </a:r>
            <a:r>
              <a:rPr lang="fr-FR" sz="2800" dirty="0" err="1" smtClean="0">
                <a:solidFill>
                  <a:schemeClr val="bg1"/>
                </a:solidFill>
              </a:rPr>
              <a:t>words</a:t>
            </a:r>
            <a:r>
              <a:rPr lang="fr-FR" sz="2800" dirty="0" smtClean="0">
                <a:solidFill>
                  <a:schemeClr val="bg1"/>
                </a:solidFill>
              </a:rPr>
              <a:t> on the </a:t>
            </a:r>
            <a:r>
              <a:rPr lang="fr-FR" sz="2800" dirty="0" err="1" smtClean="0">
                <a:solidFill>
                  <a:schemeClr val="bg1"/>
                </a:solidFill>
              </a:rPr>
              <a:t>card</a:t>
            </a:r>
            <a:r>
              <a:rPr lang="fr-FR" sz="2800" dirty="0" smtClean="0">
                <a:solidFill>
                  <a:schemeClr val="bg1"/>
                </a:solidFill>
              </a:rPr>
              <a:t> to </a:t>
            </a:r>
            <a:r>
              <a:rPr lang="fr-FR" sz="2800" dirty="0" err="1" smtClean="0">
                <a:solidFill>
                  <a:schemeClr val="bg1"/>
                </a:solidFill>
              </a:rPr>
              <a:t>say</a:t>
            </a:r>
            <a:r>
              <a:rPr lang="fr-FR" sz="2800" dirty="0" smtClean="0">
                <a:solidFill>
                  <a:schemeClr val="bg1"/>
                </a:solidFill>
              </a:rPr>
              <a:t> out </a:t>
            </a:r>
            <a:r>
              <a:rPr lang="fr-FR" sz="2800" dirty="0" err="1" smtClean="0">
                <a:solidFill>
                  <a:schemeClr val="bg1"/>
                </a:solidFill>
              </a:rPr>
              <a:t>loud</a:t>
            </a:r>
            <a:r>
              <a:rPr lang="fr-FR" sz="2800" dirty="0">
                <a:solidFill>
                  <a:schemeClr val="bg1"/>
                </a:solidFill>
              </a:rPr>
              <a:t> </a:t>
            </a:r>
            <a:r>
              <a:rPr lang="fr-FR" sz="2800" dirty="0" smtClean="0">
                <a:solidFill>
                  <a:schemeClr val="bg1"/>
                </a:solidFill>
              </a:rPr>
              <a:t>to the </a:t>
            </a:r>
            <a:r>
              <a:rPr lang="fr-FR" sz="2800" dirty="0" err="1" smtClean="0">
                <a:solidFill>
                  <a:schemeClr val="bg1"/>
                </a:solidFill>
              </a:rPr>
              <a:t>other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player</a:t>
            </a:r>
            <a:r>
              <a:rPr lang="fr-FR" sz="2800" dirty="0" smtClean="0">
                <a:solidFill>
                  <a:schemeClr val="bg1"/>
                </a:solidFill>
              </a:rPr>
              <a:t>(s)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800" dirty="0" smtClean="0">
                <a:solidFill>
                  <a:schemeClr val="bg1"/>
                </a:solidFill>
              </a:rPr>
              <a:t>The </a:t>
            </a:r>
            <a:r>
              <a:rPr lang="fr-FR" sz="2800" dirty="0" err="1" smtClean="0">
                <a:solidFill>
                  <a:schemeClr val="bg1"/>
                </a:solidFill>
              </a:rPr>
              <a:t>others</a:t>
            </a:r>
            <a:r>
              <a:rPr lang="fr-FR" sz="2800" dirty="0" smtClean="0">
                <a:solidFill>
                  <a:schemeClr val="bg1"/>
                </a:solidFill>
              </a:rPr>
              <a:t> in </a:t>
            </a:r>
            <a:r>
              <a:rPr lang="fr-FR" sz="2800" dirty="0" err="1" smtClean="0">
                <a:solidFill>
                  <a:schemeClr val="bg1"/>
                </a:solidFill>
              </a:rPr>
              <a:t>your</a:t>
            </a:r>
            <a:r>
              <a:rPr lang="fr-FR" sz="2800" dirty="0" smtClean="0">
                <a:solidFill>
                  <a:schemeClr val="bg1"/>
                </a:solidFill>
              </a:rPr>
              <a:t> group have to </a:t>
            </a:r>
            <a:r>
              <a:rPr lang="fr-FR" sz="2800" dirty="0" err="1" smtClean="0">
                <a:solidFill>
                  <a:schemeClr val="bg1"/>
                </a:solidFill>
              </a:rPr>
              <a:t>write</a:t>
            </a:r>
            <a:r>
              <a:rPr lang="fr-FR" sz="2800" dirty="0" smtClean="0">
                <a:solidFill>
                  <a:schemeClr val="bg1"/>
                </a:solidFill>
              </a:rPr>
              <a:t> down the </a:t>
            </a:r>
            <a:r>
              <a:rPr lang="fr-FR" sz="2800" dirty="0" err="1" smtClean="0">
                <a:solidFill>
                  <a:schemeClr val="bg1"/>
                </a:solidFill>
              </a:rPr>
              <a:t>words</a:t>
            </a:r>
            <a:r>
              <a:rPr lang="fr-FR" sz="2800" dirty="0" smtClean="0">
                <a:solidFill>
                  <a:schemeClr val="bg1"/>
                </a:solidFill>
              </a:rPr>
              <a:t> in the </a:t>
            </a:r>
            <a:r>
              <a:rPr lang="fr-FR" sz="2800" dirty="0" err="1" smtClean="0">
                <a:solidFill>
                  <a:schemeClr val="bg1"/>
                </a:solidFill>
              </a:rPr>
              <a:t>same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order</a:t>
            </a:r>
            <a:r>
              <a:rPr lang="fr-FR" sz="2800" dirty="0" smtClean="0">
                <a:solidFill>
                  <a:schemeClr val="bg1"/>
                </a:solidFill>
              </a:rPr>
              <a:t> (top, </a:t>
            </a:r>
            <a:r>
              <a:rPr lang="fr-FR" sz="2800" dirty="0" err="1" smtClean="0">
                <a:solidFill>
                  <a:schemeClr val="bg1"/>
                </a:solidFill>
              </a:rPr>
              <a:t>then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</a:rPr>
              <a:t>bottom</a:t>
            </a:r>
            <a:r>
              <a:rPr lang="fr-FR" sz="2800" dirty="0" smtClean="0">
                <a:solidFill>
                  <a:schemeClr val="bg1"/>
                </a:solidFill>
              </a:rPr>
              <a:t>) </a:t>
            </a:r>
            <a:r>
              <a:rPr lang="fr-FR" sz="2800" dirty="0" err="1" smtClean="0">
                <a:solidFill>
                  <a:schemeClr val="bg1"/>
                </a:solidFill>
              </a:rPr>
              <a:t>based</a:t>
            </a:r>
            <a:r>
              <a:rPr lang="fr-FR" sz="2800" dirty="0" smtClean="0">
                <a:solidFill>
                  <a:schemeClr val="bg1"/>
                </a:solidFill>
              </a:rPr>
              <a:t> on </a:t>
            </a:r>
            <a:r>
              <a:rPr lang="fr-FR" sz="2800" u="sng" dirty="0" err="1" smtClean="0">
                <a:solidFill>
                  <a:schemeClr val="bg1"/>
                </a:solidFill>
              </a:rPr>
              <a:t>your</a:t>
            </a:r>
            <a:r>
              <a:rPr lang="fr-FR" sz="2800" u="sng" dirty="0" smtClean="0">
                <a:solidFill>
                  <a:schemeClr val="bg1"/>
                </a:solidFill>
              </a:rPr>
              <a:t> </a:t>
            </a:r>
            <a:r>
              <a:rPr lang="fr-FR" sz="2800" u="sng" dirty="0" err="1" smtClean="0">
                <a:solidFill>
                  <a:schemeClr val="bg1"/>
                </a:solidFill>
              </a:rPr>
              <a:t>pronunciation</a:t>
            </a:r>
            <a:r>
              <a:rPr lang="fr-FR" sz="2800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2800" dirty="0" smtClean="0">
                <a:solidFill>
                  <a:schemeClr val="bg1"/>
                </a:solidFill>
              </a:rPr>
              <a:t>You </a:t>
            </a:r>
            <a:r>
              <a:rPr lang="fr-FR" sz="2800" dirty="0" err="1" smtClean="0">
                <a:solidFill>
                  <a:schemeClr val="bg1"/>
                </a:solidFill>
              </a:rPr>
              <a:t>may</a:t>
            </a:r>
            <a:r>
              <a:rPr lang="fr-FR" sz="2800" dirty="0" smtClean="0">
                <a:solidFill>
                  <a:schemeClr val="bg1"/>
                </a:solidFill>
              </a:rPr>
              <a:t> not </a:t>
            </a:r>
            <a:r>
              <a:rPr lang="fr-FR" sz="2800" dirty="0" err="1" smtClean="0">
                <a:solidFill>
                  <a:schemeClr val="bg1"/>
                </a:solidFill>
              </a:rPr>
              <a:t>spell</a:t>
            </a:r>
            <a:r>
              <a:rPr lang="fr-FR" sz="2800" dirty="0" smtClean="0">
                <a:solidFill>
                  <a:schemeClr val="bg1"/>
                </a:solidFill>
              </a:rPr>
              <a:t>.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1200" dirty="0" smtClean="0">
                <a:solidFill>
                  <a:schemeClr val="bg1"/>
                </a:solidFill>
              </a:rPr>
              <a:t>If 2 </a:t>
            </a:r>
            <a:r>
              <a:rPr lang="fr-FR" sz="1200" dirty="0" err="1" smtClean="0">
                <a:solidFill>
                  <a:schemeClr val="bg1"/>
                </a:solidFill>
              </a:rPr>
              <a:t>players</a:t>
            </a:r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dirty="0" err="1" smtClean="0">
                <a:solidFill>
                  <a:schemeClr val="bg1"/>
                </a:solidFill>
              </a:rPr>
              <a:t>take</a:t>
            </a:r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dirty="0" err="1" smtClean="0">
                <a:solidFill>
                  <a:schemeClr val="bg1"/>
                </a:solidFill>
              </a:rPr>
              <a:t>your</a:t>
            </a:r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dirty="0" err="1" smtClean="0">
                <a:solidFill>
                  <a:schemeClr val="bg1"/>
                </a:solidFill>
              </a:rPr>
              <a:t>dictation</a:t>
            </a:r>
            <a:r>
              <a:rPr lang="fr-FR" sz="1200" dirty="0" smtClean="0">
                <a:solidFill>
                  <a:schemeClr val="bg1"/>
                </a:solidFill>
              </a:rPr>
              <a:t>, </a:t>
            </a:r>
            <a:r>
              <a:rPr lang="fr-FR" sz="1200" dirty="0" err="1" smtClean="0">
                <a:solidFill>
                  <a:schemeClr val="bg1"/>
                </a:solidFill>
              </a:rPr>
              <a:t>you</a:t>
            </a:r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dirty="0" err="1" smtClean="0">
                <a:solidFill>
                  <a:schemeClr val="bg1"/>
                </a:solidFill>
              </a:rPr>
              <a:t>only</a:t>
            </a:r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dirty="0" err="1" smtClean="0">
                <a:solidFill>
                  <a:schemeClr val="bg1"/>
                </a:solidFill>
              </a:rPr>
              <a:t>get</a:t>
            </a:r>
            <a:r>
              <a:rPr lang="fr-FR" sz="1200" dirty="0" smtClean="0">
                <a:solidFill>
                  <a:schemeClr val="bg1"/>
                </a:solidFill>
              </a:rPr>
              <a:t> </a:t>
            </a:r>
            <a:r>
              <a:rPr lang="fr-FR" sz="1200" b="1" dirty="0" smtClean="0">
                <a:solidFill>
                  <a:srgbClr val="FFFF00"/>
                </a:solidFill>
              </a:rPr>
              <a:t>1 point if BOTH </a:t>
            </a:r>
            <a:r>
              <a:rPr lang="fr-FR" sz="1200" b="1" dirty="0" err="1" smtClean="0">
                <a:solidFill>
                  <a:srgbClr val="FFFF00"/>
                </a:solidFill>
              </a:rPr>
              <a:t>write</a:t>
            </a:r>
            <a:r>
              <a:rPr lang="fr-FR" sz="1200" b="1" dirty="0" smtClean="0">
                <a:solidFill>
                  <a:srgbClr val="FFFF00"/>
                </a:solidFill>
              </a:rPr>
              <a:t> the </a:t>
            </a:r>
            <a:r>
              <a:rPr lang="fr-FR" sz="1200" b="1" dirty="0" err="1" smtClean="0">
                <a:solidFill>
                  <a:srgbClr val="FFFF00"/>
                </a:solidFill>
              </a:rPr>
              <a:t>words</a:t>
            </a:r>
            <a:r>
              <a:rPr lang="fr-FR" sz="1200" b="1" dirty="0" smtClean="0">
                <a:solidFill>
                  <a:srgbClr val="FFFF00"/>
                </a:solidFill>
              </a:rPr>
              <a:t> down </a:t>
            </a:r>
            <a:r>
              <a:rPr lang="fr-FR" sz="1200" b="1" dirty="0" err="1" smtClean="0">
                <a:solidFill>
                  <a:srgbClr val="FFFF00"/>
                </a:solidFill>
              </a:rPr>
              <a:t>correctly</a:t>
            </a:r>
            <a:r>
              <a:rPr lang="fr-FR" sz="1200" b="1" dirty="0" smtClean="0">
                <a:solidFill>
                  <a:srgbClr val="FFFF00"/>
                </a:solidFill>
              </a:rPr>
              <a:t>.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1200" b="1" dirty="0" smtClean="0">
                <a:solidFill>
                  <a:srgbClr val="FFFF00"/>
                </a:solidFill>
              </a:rPr>
              <a:t>For 3+ </a:t>
            </a:r>
            <a:r>
              <a:rPr lang="fr-FR" sz="1200" b="1" dirty="0" err="1" smtClean="0">
                <a:solidFill>
                  <a:srgbClr val="FFFF00"/>
                </a:solidFill>
              </a:rPr>
              <a:t>players</a:t>
            </a:r>
            <a:r>
              <a:rPr lang="fr-FR" sz="1200" b="1" dirty="0" smtClean="0">
                <a:solidFill>
                  <a:srgbClr val="FFFF00"/>
                </a:solidFill>
              </a:rPr>
              <a:t> </a:t>
            </a:r>
            <a:r>
              <a:rPr lang="fr-FR" sz="1200" b="1" dirty="0" err="1" smtClean="0">
                <a:solidFill>
                  <a:srgbClr val="FFFF00"/>
                </a:solidFill>
              </a:rPr>
              <a:t>you</a:t>
            </a:r>
            <a:r>
              <a:rPr lang="fr-FR" sz="1200" b="1" dirty="0" smtClean="0">
                <a:solidFill>
                  <a:srgbClr val="FFFF00"/>
                </a:solidFill>
              </a:rPr>
              <a:t> </a:t>
            </a:r>
            <a:r>
              <a:rPr lang="fr-FR" sz="1200" b="1" dirty="0" err="1" smtClean="0">
                <a:solidFill>
                  <a:srgbClr val="FFFF00"/>
                </a:solidFill>
              </a:rPr>
              <a:t>get</a:t>
            </a:r>
            <a:r>
              <a:rPr lang="fr-FR" sz="1200" b="1" dirty="0" smtClean="0">
                <a:solidFill>
                  <a:srgbClr val="FFFF00"/>
                </a:solidFill>
              </a:rPr>
              <a:t> 1 point </a:t>
            </a:r>
            <a:r>
              <a:rPr lang="fr-FR" sz="1200" b="1" u="sng" dirty="0" smtClean="0">
                <a:solidFill>
                  <a:srgbClr val="FFFF00"/>
                </a:solidFill>
              </a:rPr>
              <a:t>if the </a:t>
            </a:r>
            <a:r>
              <a:rPr lang="fr-FR" sz="1200" b="1" u="sng" dirty="0" err="1" smtClean="0">
                <a:solidFill>
                  <a:srgbClr val="FFFF00"/>
                </a:solidFill>
              </a:rPr>
              <a:t>majority</a:t>
            </a:r>
            <a:r>
              <a:rPr lang="fr-FR" sz="1200" b="1" u="sng" dirty="0" smtClean="0">
                <a:solidFill>
                  <a:srgbClr val="FFFF00"/>
                </a:solidFill>
              </a:rPr>
              <a:t> of the group </a:t>
            </a:r>
            <a:r>
              <a:rPr lang="fr-FR" sz="1200" dirty="0" smtClean="0">
                <a:solidFill>
                  <a:schemeClr val="bg1"/>
                </a:solidFill>
              </a:rPr>
              <a:t>has the correct </a:t>
            </a:r>
            <a:r>
              <a:rPr lang="fr-FR" sz="1200" dirty="0" err="1" smtClean="0">
                <a:solidFill>
                  <a:schemeClr val="bg1"/>
                </a:solidFill>
              </a:rPr>
              <a:t>spelling</a:t>
            </a:r>
            <a:r>
              <a:rPr lang="fr-FR" sz="1200" dirty="0" smtClean="0">
                <a:solidFill>
                  <a:schemeClr val="bg1"/>
                </a:solidFill>
              </a:rPr>
              <a:t>.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1200" u="sng" dirty="0" smtClean="0">
                <a:solidFill>
                  <a:schemeClr val="bg1"/>
                </a:solidFill>
              </a:rPr>
              <a:t>Extra 5 points if </a:t>
            </a:r>
            <a:r>
              <a:rPr lang="fr-FR" sz="1200" u="sng" dirty="0" err="1" smtClean="0">
                <a:solidFill>
                  <a:schemeClr val="bg1"/>
                </a:solidFill>
              </a:rPr>
              <a:t>students</a:t>
            </a:r>
            <a:r>
              <a:rPr lang="fr-FR" sz="1200" u="sng" dirty="0" smtClean="0">
                <a:solidFill>
                  <a:schemeClr val="bg1"/>
                </a:solidFill>
              </a:rPr>
              <a:t> </a:t>
            </a:r>
            <a:r>
              <a:rPr lang="fr-FR" sz="1200" u="sng" dirty="0" err="1" smtClean="0">
                <a:solidFill>
                  <a:schemeClr val="bg1"/>
                </a:solidFill>
              </a:rPr>
              <a:t>find</a:t>
            </a:r>
            <a:r>
              <a:rPr lang="fr-FR" sz="1200" u="sng" dirty="0" smtClean="0">
                <a:solidFill>
                  <a:schemeClr val="bg1"/>
                </a:solidFill>
              </a:rPr>
              <a:t> extra </a:t>
            </a:r>
            <a:r>
              <a:rPr lang="fr-FR" sz="1200" u="sng" dirty="0" err="1" smtClean="0">
                <a:solidFill>
                  <a:schemeClr val="bg1"/>
                </a:solidFill>
              </a:rPr>
              <a:t>words</a:t>
            </a:r>
            <a:r>
              <a:rPr lang="fr-FR" sz="1200" u="sng" dirty="0" smtClean="0">
                <a:solidFill>
                  <a:schemeClr val="bg1"/>
                </a:solidFill>
              </a:rPr>
              <a:t> </a:t>
            </a:r>
            <a:r>
              <a:rPr lang="fr-FR" sz="1200" u="sng" dirty="0" err="1" smtClean="0">
                <a:solidFill>
                  <a:schemeClr val="bg1"/>
                </a:solidFill>
              </a:rPr>
              <a:t>that</a:t>
            </a:r>
            <a:r>
              <a:rPr lang="fr-FR" sz="1200" u="sng" dirty="0" smtClean="0">
                <a:solidFill>
                  <a:schemeClr val="bg1"/>
                </a:solidFill>
              </a:rPr>
              <a:t> are </a:t>
            </a:r>
            <a:r>
              <a:rPr lang="fr-FR" sz="1200" u="sng" dirty="0" err="1" smtClean="0">
                <a:solidFill>
                  <a:schemeClr val="bg1"/>
                </a:solidFill>
              </a:rPr>
              <a:t>homonyms</a:t>
            </a:r>
            <a:r>
              <a:rPr lang="fr-FR" sz="1200" u="sng" dirty="0" smtClean="0">
                <a:solidFill>
                  <a:schemeClr val="bg1"/>
                </a:solidFill>
              </a:rPr>
              <a:t> (ex </a:t>
            </a:r>
            <a:r>
              <a:rPr lang="fr-FR" sz="1200" u="sng" dirty="0" err="1" smtClean="0">
                <a:solidFill>
                  <a:schemeClr val="bg1"/>
                </a:solidFill>
              </a:rPr>
              <a:t>Sign</a:t>
            </a:r>
            <a:r>
              <a:rPr lang="fr-FR" sz="1200" u="sng" dirty="0" smtClean="0">
                <a:solidFill>
                  <a:schemeClr val="bg1"/>
                </a:solidFill>
              </a:rPr>
              <a:t>/</a:t>
            </a:r>
            <a:r>
              <a:rPr lang="fr-FR" sz="1200" u="sng" dirty="0" err="1" smtClean="0">
                <a:solidFill>
                  <a:schemeClr val="bg1"/>
                </a:solidFill>
              </a:rPr>
              <a:t>Scene</a:t>
            </a:r>
            <a:r>
              <a:rPr lang="fr-FR" sz="1200" u="sng" dirty="0" smtClean="0">
                <a:solidFill>
                  <a:schemeClr val="bg1"/>
                </a:solidFill>
              </a:rPr>
              <a:t> – </a:t>
            </a:r>
            <a:r>
              <a:rPr lang="fr-FR" sz="1200" u="sng" dirty="0" err="1" smtClean="0">
                <a:solidFill>
                  <a:schemeClr val="bg1"/>
                </a:solidFill>
              </a:rPr>
              <a:t>also</a:t>
            </a:r>
            <a:r>
              <a:rPr lang="fr-FR" sz="1200" u="sng" dirty="0" smtClean="0">
                <a:solidFill>
                  <a:schemeClr val="bg1"/>
                </a:solidFill>
              </a:rPr>
              <a:t> « </a:t>
            </a:r>
            <a:r>
              <a:rPr lang="fr-FR" sz="1200" u="sng" dirty="0" err="1" smtClean="0">
                <a:solidFill>
                  <a:schemeClr val="bg1"/>
                </a:solidFill>
              </a:rPr>
              <a:t>seen</a:t>
            </a:r>
            <a:r>
              <a:rPr lang="fr-FR" sz="1200" u="sng" dirty="0" smtClean="0">
                <a:solidFill>
                  <a:schemeClr val="bg1"/>
                </a:solidFill>
              </a:rPr>
              <a:t> »)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fr-FR" sz="1200" u="sng" dirty="0" smtClean="0">
                <a:solidFill>
                  <a:schemeClr val="bg1"/>
                </a:solidFill>
              </a:rPr>
              <a:t>Game </a:t>
            </a:r>
            <a:r>
              <a:rPr lang="fr-FR" sz="1200" u="sng" dirty="0" err="1" smtClean="0">
                <a:solidFill>
                  <a:schemeClr val="bg1"/>
                </a:solidFill>
              </a:rPr>
              <a:t>may</a:t>
            </a:r>
            <a:r>
              <a:rPr lang="fr-FR" sz="1200" u="sng" dirty="0" smtClean="0">
                <a:solidFill>
                  <a:schemeClr val="bg1"/>
                </a:solidFill>
              </a:rPr>
              <a:t> </a:t>
            </a:r>
            <a:r>
              <a:rPr lang="fr-FR" sz="1200" u="sng" dirty="0" err="1" smtClean="0">
                <a:solidFill>
                  <a:schemeClr val="bg1"/>
                </a:solidFill>
              </a:rPr>
              <a:t>be</a:t>
            </a:r>
            <a:r>
              <a:rPr lang="fr-FR" sz="1200" u="sng" dirty="0" smtClean="0">
                <a:solidFill>
                  <a:schemeClr val="bg1"/>
                </a:solidFill>
              </a:rPr>
              <a:t> made more </a:t>
            </a:r>
            <a:r>
              <a:rPr lang="fr-FR" sz="1200" u="sng" dirty="0" err="1" smtClean="0">
                <a:solidFill>
                  <a:schemeClr val="bg1"/>
                </a:solidFill>
              </a:rPr>
              <a:t>difficult</a:t>
            </a:r>
            <a:r>
              <a:rPr lang="fr-FR" sz="1200" u="sng" dirty="0" smtClean="0">
                <a:solidFill>
                  <a:schemeClr val="bg1"/>
                </a:solidFill>
              </a:rPr>
              <a:t> (or double points..) by forcing </a:t>
            </a:r>
            <a:r>
              <a:rPr lang="fr-FR" sz="1200" u="sng" dirty="0" err="1" smtClean="0">
                <a:solidFill>
                  <a:schemeClr val="bg1"/>
                </a:solidFill>
              </a:rPr>
              <a:t>students</a:t>
            </a:r>
            <a:r>
              <a:rPr lang="fr-FR" sz="1200" u="sng" dirty="0" smtClean="0">
                <a:solidFill>
                  <a:schemeClr val="bg1"/>
                </a:solidFill>
              </a:rPr>
              <a:t> to </a:t>
            </a:r>
            <a:r>
              <a:rPr lang="fr-FR" sz="1200" u="sng" dirty="0" err="1" smtClean="0">
                <a:solidFill>
                  <a:schemeClr val="bg1"/>
                </a:solidFill>
              </a:rPr>
              <a:t>prove</a:t>
            </a:r>
            <a:r>
              <a:rPr lang="fr-FR" sz="1200" u="sng" dirty="0" smtClean="0">
                <a:solidFill>
                  <a:schemeClr val="bg1"/>
                </a:solidFill>
              </a:rPr>
              <a:t> </a:t>
            </a:r>
            <a:r>
              <a:rPr lang="fr-FR" sz="1200" u="sng" dirty="0" err="1" smtClean="0">
                <a:solidFill>
                  <a:schemeClr val="bg1"/>
                </a:solidFill>
              </a:rPr>
              <a:t>they</a:t>
            </a:r>
            <a:r>
              <a:rPr lang="fr-FR" sz="1200" u="sng" dirty="0" smtClean="0">
                <a:solidFill>
                  <a:schemeClr val="bg1"/>
                </a:solidFill>
              </a:rPr>
              <a:t> </a:t>
            </a:r>
            <a:r>
              <a:rPr lang="fr-FR" sz="1200" u="sng" dirty="0" err="1" smtClean="0">
                <a:solidFill>
                  <a:schemeClr val="bg1"/>
                </a:solidFill>
              </a:rPr>
              <a:t>understand</a:t>
            </a:r>
            <a:r>
              <a:rPr lang="fr-FR" sz="1200" u="sng" dirty="0" smtClean="0">
                <a:solidFill>
                  <a:schemeClr val="bg1"/>
                </a:solidFill>
              </a:rPr>
              <a:t> the </a:t>
            </a:r>
            <a:r>
              <a:rPr lang="fr-FR" sz="1200" u="sng" dirty="0" err="1" smtClean="0">
                <a:solidFill>
                  <a:schemeClr val="bg1"/>
                </a:solidFill>
              </a:rPr>
              <a:t>meaning</a:t>
            </a:r>
            <a:r>
              <a:rPr lang="fr-FR" sz="1200" u="sng" dirty="0" smtClean="0">
                <a:solidFill>
                  <a:schemeClr val="bg1"/>
                </a:solidFill>
              </a:rPr>
              <a:t> of </a:t>
            </a:r>
            <a:r>
              <a:rPr lang="fr-FR" sz="1200" u="sng" dirty="0" err="1" smtClean="0">
                <a:solidFill>
                  <a:schemeClr val="bg1"/>
                </a:solidFill>
              </a:rPr>
              <a:t>words</a:t>
            </a:r>
            <a:r>
              <a:rPr lang="fr-FR" sz="1200" u="sng" dirty="0" smtClean="0">
                <a:solidFill>
                  <a:schemeClr val="bg1"/>
                </a:solidFill>
              </a:rPr>
              <a:t>. </a:t>
            </a:r>
            <a:r>
              <a:rPr lang="fr-FR" sz="1200" b="1" dirty="0" smtClean="0">
                <a:solidFill>
                  <a:srgbClr val="FFFF00"/>
                </a:solidFill>
              </a:rPr>
              <a:t>(roll the </a:t>
            </a:r>
            <a:r>
              <a:rPr lang="fr-FR" sz="1200" b="1" dirty="0" err="1" smtClean="0">
                <a:solidFill>
                  <a:srgbClr val="FFFF00"/>
                </a:solidFill>
              </a:rPr>
              <a:t>dice</a:t>
            </a:r>
            <a:r>
              <a:rPr lang="fr-FR" sz="1200" b="1" dirty="0" smtClean="0">
                <a:solidFill>
                  <a:srgbClr val="FFFF00"/>
                </a:solidFill>
              </a:rPr>
              <a:t> 1-2 =</a:t>
            </a:r>
            <a:r>
              <a:rPr lang="fr-FR" sz="1200" b="1" dirty="0" err="1" smtClean="0">
                <a:solidFill>
                  <a:srgbClr val="FFFF00"/>
                </a:solidFill>
              </a:rPr>
              <a:t>example</a:t>
            </a:r>
            <a:r>
              <a:rPr lang="fr-FR" sz="1200" b="1" dirty="0" smtClean="0">
                <a:solidFill>
                  <a:srgbClr val="FFFF00"/>
                </a:solidFill>
              </a:rPr>
              <a:t> in use, 3-4=</a:t>
            </a:r>
            <a:r>
              <a:rPr lang="fr-FR" sz="1200" b="1" dirty="0" err="1" smtClean="0">
                <a:solidFill>
                  <a:srgbClr val="FFFF00"/>
                </a:solidFill>
              </a:rPr>
              <a:t>definition</a:t>
            </a:r>
            <a:r>
              <a:rPr lang="fr-FR" sz="1200" b="1" dirty="0" smtClean="0">
                <a:solidFill>
                  <a:srgbClr val="FFFF00"/>
                </a:solidFill>
              </a:rPr>
              <a:t>/</a:t>
            </a:r>
            <a:r>
              <a:rPr lang="fr-FR" sz="1200" b="1" dirty="0" err="1" smtClean="0">
                <a:solidFill>
                  <a:srgbClr val="FFFF00"/>
                </a:solidFill>
              </a:rPr>
              <a:t>synonym</a:t>
            </a:r>
            <a:r>
              <a:rPr lang="fr-FR" sz="1200" b="1" dirty="0" smtClean="0">
                <a:solidFill>
                  <a:srgbClr val="FFFF00"/>
                </a:solidFill>
              </a:rPr>
              <a:t>, 5-6=translation </a:t>
            </a:r>
            <a:r>
              <a:rPr lang="fr-FR" sz="1200" b="1" dirty="0" err="1" smtClean="0">
                <a:solidFill>
                  <a:srgbClr val="FFFF00"/>
                </a:solidFill>
              </a:rPr>
              <a:t>etc</a:t>
            </a:r>
            <a:r>
              <a:rPr lang="fr-FR" sz="1200" b="1" dirty="0" smtClean="0">
                <a:solidFill>
                  <a:srgbClr val="FFFF00"/>
                </a:solidFill>
              </a:rPr>
              <a:t> …)</a:t>
            </a:r>
          </a:p>
          <a:p>
            <a:pPr marL="971550" lvl="1" indent="-514350" algn="l">
              <a:buFont typeface="+mj-lt"/>
              <a:buAutoNum type="alphaLcPeriod"/>
            </a:pPr>
            <a:endParaRPr lang="fr-FR" sz="1200" u="sng" dirty="0" smtClean="0">
              <a:solidFill>
                <a:schemeClr val="bg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fr-FR" dirty="0" smtClean="0"/>
          </a:p>
          <a:p>
            <a:pPr marL="971550" lvl="1" indent="-514350" algn="l">
              <a:buFont typeface="+mj-lt"/>
              <a:buAutoNum type="arabicPeriod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55776" y="188640"/>
            <a:ext cx="1944216" cy="13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/>
              <a:t>Mis</a:t>
            </a:r>
            <a:endParaRPr lang="fr-FR" sz="6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9992" y="188640"/>
            <a:ext cx="1944216" cy="13288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err="1" smtClean="0">
                <a:solidFill>
                  <a:schemeClr val="bg1"/>
                </a:solidFill>
              </a:rPr>
              <a:t>spell</a:t>
            </a:r>
            <a:endParaRPr lang="fr-FR" sz="6600" dirty="0">
              <a:solidFill>
                <a:schemeClr val="bg1"/>
              </a:solidFill>
            </a:endParaRPr>
          </a:p>
        </p:txBody>
      </p:sp>
      <p:pic>
        <p:nvPicPr>
          <p:cNvPr id="6" name="Picture 3" descr="C:\enter\BU6mars2011\enter\G2L\G2L2012-13\GAME2LEARN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8" y="44624"/>
            <a:ext cx="1465266" cy="97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659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659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8072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8072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04864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04864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29000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29000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56485" y="16382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53136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7727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7727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0140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80140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659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5659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68072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68072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04864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904864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29000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129000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356485" y="45185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353136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57727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57727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80140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80140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1980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1980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676116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676116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900252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900252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124388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124388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51873" y="307290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348524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572660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572660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796796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96796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61216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61216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685352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685352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909488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909488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133624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133624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361109" y="19806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357760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581896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581896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806032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806032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441436" y="6237312"/>
            <a:ext cx="4608512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Master recto-verso </a:t>
            </a:r>
            <a:r>
              <a:rPr lang="fr-FR" dirty="0" err="1" smtClean="0"/>
              <a:t>print</a:t>
            </a:r>
            <a:r>
              <a:rPr lang="fr-FR" dirty="0" smtClean="0"/>
              <a:t> copy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123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knit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neat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0364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west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364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waste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27784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dumb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27784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dome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51920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ski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51920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sky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76056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power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76056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poor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0019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hip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00192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heap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2432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ripe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2432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rip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7951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bought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7951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bout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0364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shade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40364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shed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27784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laid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627784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led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51920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sinned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51920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signed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79405" y="307838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kite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2"/>
                </a:solidFill>
                <a:latin typeface="Cooper Black" pitchFamily="18" charset="0"/>
              </a:rPr>
              <a:t>k</a:t>
            </a:r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it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30019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type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0019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tip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52432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cows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2432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cause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84136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4136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seep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08272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pip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408272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peep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32408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ache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632408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h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56544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coat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856544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caught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080680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caught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080680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cot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04816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not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304816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note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528952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gaze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528952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gas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84136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veal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84136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vile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408272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heart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08272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hurt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632408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ward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32408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world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856544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whizz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856544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with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080680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choose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080680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shoes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304816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chose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04816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shows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528952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will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28952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wheel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164356" y="6237312"/>
            <a:ext cx="4608512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Master recto-verso </a:t>
            </a:r>
            <a:r>
              <a:rPr lang="fr-FR" dirty="0" err="1" smtClean="0"/>
              <a:t>print</a:t>
            </a:r>
            <a:r>
              <a:rPr lang="fr-FR" dirty="0" smtClean="0"/>
              <a:t> copy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42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659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659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8072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8072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04864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04864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29000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29000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56485" y="16382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53136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7727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7727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0140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80140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659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5659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68072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68072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904864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904864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29000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129000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356485" y="45185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353136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57727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57727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80140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80140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1980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1980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676116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676116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900252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900252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124388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124388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351873" y="307290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348524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572660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572660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796796" y="3063484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796796" y="3783564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61216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61216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685352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685352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909488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2909488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133624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4133624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361109" y="19806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357760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581896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581896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806032" y="1886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806032" y="90872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441436" y="6237312"/>
            <a:ext cx="4608512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Master recto-verso </a:t>
            </a:r>
            <a:r>
              <a:rPr lang="fr-FR" dirty="0" err="1" smtClean="0"/>
              <a:t>print</a:t>
            </a:r>
            <a:r>
              <a:rPr lang="fr-FR" dirty="0" smtClean="0"/>
              <a:t> copy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257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tok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talk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0364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walk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364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work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27784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main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27784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men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51920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mean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51920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main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76056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while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76056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wheel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0019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thick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00192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sick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2432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drone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2432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drawn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7951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off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7951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of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0364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went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40364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rent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27784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desert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627784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dessert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51920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reach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51920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rich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79405" y="307838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wet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wait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30019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cheap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0019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sheep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52432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shield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2432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child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84136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worse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4136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worth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08272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sauce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408272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south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32408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plane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632408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plan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56544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err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856544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her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080680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wish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080680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which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04816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whole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304816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wall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528952" y="16269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won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528952" y="23470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one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84136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free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84136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tree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408272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test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08272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taste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632408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vat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632408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that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856544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great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856544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greet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080680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mile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080680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mill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304816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udder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304816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other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528952" y="450912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Won’t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528952" y="522920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want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164356" y="6237312"/>
            <a:ext cx="4608512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Master recto-verso </a:t>
            </a:r>
            <a:r>
              <a:rPr lang="fr-FR" dirty="0" err="1" smtClean="0"/>
              <a:t>print</a:t>
            </a:r>
            <a:r>
              <a:rPr lang="fr-FR" dirty="0" smtClean="0"/>
              <a:t> copy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7206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it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eat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0364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ease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364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is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364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0364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27784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27784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1920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51920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79405" y="16382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76056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0019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0019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2432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52432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27784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27784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these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51920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there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51920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dare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76056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heat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76056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hit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30019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seat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00192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sit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2432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site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2432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seat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7951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sin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7951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thin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0364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sing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40364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thing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27784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thing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627784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think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51920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sink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51920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think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79405" y="307838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light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lit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30019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beat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0019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bit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52432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To live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2432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To </a:t>
            </a:r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leave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7951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951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40364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40364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627784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627784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851920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851920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079405" y="45185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076056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30019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630019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52432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52432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60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>
              <a:latin typeface="Cooper Black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>
              <a:latin typeface="Cooper Black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work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walk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elf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health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then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364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zen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27784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den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27784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then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0364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free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0364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three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4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gin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27784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jean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1920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hurt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51920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heart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1920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scene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51920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sign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76056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bg1"/>
                </a:solidFill>
                <a:latin typeface="Cooper Black" pitchFamily="18" charset="0"/>
              </a:rPr>
              <a:t>really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76056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rarely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00192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Cooper Black" pitchFamily="18" charset="0"/>
              </a:rPr>
              <a:t>fond</a:t>
            </a:r>
            <a:endParaRPr lang="fr-FR" dirty="0">
              <a:latin typeface="Cooper Black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00192" y="904545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fund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24328" y="18864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pain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24328" y="90872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pen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76056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high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76056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Eye</a:t>
            </a:r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/I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0192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latin typeface="Cooper Black" pitchFamily="18" charset="0"/>
              </a:rPr>
              <a:t>Know/no</a:t>
            </a:r>
            <a:endParaRPr lang="fr-FR" sz="16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00192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2"/>
                </a:solidFill>
                <a:latin typeface="Cooper Black" pitchFamily="18" charset="0"/>
              </a:rPr>
              <a:t>now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24328" y="306896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 smtClean="0">
                <a:solidFill>
                  <a:schemeClr val="bg1"/>
                </a:solidFill>
                <a:latin typeface="Cooper Black" pitchFamily="18" charset="0"/>
              </a:rPr>
              <a:t>Feet</a:t>
            </a:r>
            <a:r>
              <a:rPr lang="fr-FR" sz="1600" dirty="0" smtClean="0">
                <a:solidFill>
                  <a:schemeClr val="bg1"/>
                </a:solidFill>
                <a:latin typeface="Cooper Black" pitchFamily="18" charset="0"/>
              </a:rPr>
              <a:t>/</a:t>
            </a:r>
            <a:r>
              <a:rPr lang="fr-FR" sz="1600" dirty="0" err="1" smtClean="0">
                <a:solidFill>
                  <a:schemeClr val="bg1"/>
                </a:solidFill>
                <a:latin typeface="Cooper Black" pitchFamily="18" charset="0"/>
              </a:rPr>
              <a:t>feat</a:t>
            </a:r>
            <a:endParaRPr lang="fr-FR" sz="16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524328" y="3789040"/>
            <a:ext cx="12241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/>
                </a:solidFill>
                <a:latin typeface="Cooper Black" pitchFamily="18" charset="0"/>
              </a:rPr>
              <a:t>fit</a:t>
            </a:r>
            <a:endParaRPr lang="fr-FR" dirty="0">
              <a:solidFill>
                <a:schemeClr val="tx2"/>
              </a:solidFill>
              <a:latin typeface="Cooper Black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951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40364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40364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27784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627784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51920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851920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79405" y="16382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076056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00192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300192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524328" y="162880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524328" y="234888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7951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7951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40364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40364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627784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627784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851920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51920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79405" y="451854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076056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300192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300192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24328" y="4509120"/>
            <a:ext cx="1224136" cy="72008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  <a:latin typeface="Cooper Black" pitchFamily="18" charset="0"/>
              </a:rPr>
              <a:t>mis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524328" y="5229200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68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179512" y="61302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03648" y="61302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627784" y="61302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851920" y="61302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076056" y="61302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300192" y="61302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524328" y="61302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79512" y="54101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403648" y="54101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627784" y="54101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851920" y="54101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076056" y="54101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300192" y="54101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524328" y="54101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79512" y="46900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403648" y="46900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627784" y="46900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851920" y="46900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076056" y="46900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00192" y="46900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24328" y="46900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79512" y="397000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403648" y="397000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27784" y="397000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851920" y="397000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076056" y="397000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300192" y="397000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524328" y="397000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79512" y="324992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403648" y="324992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627784" y="324992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851920" y="324992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076056" y="324992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00192" y="324992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524328" y="324992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79512" y="25298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403648" y="25298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627784" y="25298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851920" y="25298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076056" y="25298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300192" y="25298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524328" y="252984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79512" y="18097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403648" y="18097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627784" y="18097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851920" y="18097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076056" y="18097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300192" y="18097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7524328" y="180976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9512" y="10896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1403648" y="10896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627784" y="10896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851920" y="10896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076056" y="10896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300192" y="10896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524328" y="1089680"/>
            <a:ext cx="1224136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203633" y="51980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/>
              <a:t>Student</a:t>
            </a:r>
            <a:r>
              <a:rPr lang="fr-FR" sz="1200" b="1" dirty="0" smtClean="0"/>
              <a:t> score </a:t>
            </a:r>
            <a:r>
              <a:rPr lang="fr-FR" sz="1200" b="1" dirty="0" err="1" smtClean="0"/>
              <a:t>card</a:t>
            </a:r>
            <a:r>
              <a:rPr lang="fr-FR" sz="1200" b="1" dirty="0" smtClean="0"/>
              <a:t> </a:t>
            </a:r>
            <a:r>
              <a:rPr lang="fr-FR" sz="1200" dirty="0" smtClean="0"/>
              <a:t>– </a:t>
            </a:r>
            <a:r>
              <a:rPr lang="fr-FR" sz="1200" dirty="0" err="1" smtClean="0"/>
              <a:t>start</a:t>
            </a:r>
            <a:r>
              <a:rPr lang="fr-FR" sz="1200" dirty="0" smtClean="0"/>
              <a:t> in </a:t>
            </a:r>
            <a:r>
              <a:rPr lang="fr-FR" sz="1200" dirty="0" err="1" smtClean="0"/>
              <a:t>column</a:t>
            </a:r>
            <a:r>
              <a:rPr lang="fr-FR" sz="1200" dirty="0" smtClean="0"/>
              <a:t> one, </a:t>
            </a:r>
            <a:r>
              <a:rPr lang="fr-FR" sz="1200" dirty="0" err="1" smtClean="0"/>
              <a:t>fill</a:t>
            </a:r>
            <a:r>
              <a:rPr lang="fr-FR" sz="1200" dirty="0" smtClean="0"/>
              <a:t> </a:t>
            </a:r>
            <a:r>
              <a:rPr lang="fr-FR" sz="1200" dirty="0" err="1" smtClean="0"/>
              <a:t>it</a:t>
            </a:r>
            <a:r>
              <a:rPr lang="fr-FR" sz="1200" dirty="0" smtClean="0"/>
              <a:t> up and </a:t>
            </a:r>
            <a:r>
              <a:rPr lang="fr-FR" sz="1200" dirty="0" err="1" smtClean="0"/>
              <a:t>then</a:t>
            </a:r>
            <a:r>
              <a:rPr lang="fr-FR" sz="1200" dirty="0" smtClean="0"/>
              <a:t> move onto </a:t>
            </a:r>
            <a:r>
              <a:rPr lang="fr-FR" sz="1200" dirty="0" err="1" smtClean="0"/>
              <a:t>column</a:t>
            </a:r>
            <a:r>
              <a:rPr lang="fr-FR" sz="1200" dirty="0" smtClean="0"/>
              <a:t> 2 </a:t>
            </a:r>
            <a:r>
              <a:rPr lang="fr-FR" sz="1200" dirty="0" err="1" smtClean="0"/>
              <a:t>etc</a:t>
            </a:r>
            <a:r>
              <a:rPr lang="fr-FR" sz="1200" dirty="0" smtClean="0"/>
              <a:t> … 56 </a:t>
            </a:r>
            <a:r>
              <a:rPr lang="fr-FR" sz="1200" dirty="0" err="1" smtClean="0"/>
              <a:t>words</a:t>
            </a:r>
            <a:r>
              <a:rPr lang="fr-FR" sz="1200" dirty="0" smtClean="0"/>
              <a:t> in total. </a:t>
            </a:r>
            <a:r>
              <a:rPr lang="fr-FR" sz="1200" b="1" dirty="0" err="1" smtClean="0"/>
              <a:t>After</a:t>
            </a:r>
            <a:r>
              <a:rPr lang="fr-FR" sz="1200" b="1" dirty="0" smtClean="0"/>
              <a:t> </a:t>
            </a:r>
            <a:r>
              <a:rPr lang="fr-FR" sz="1200" b="1" dirty="0" err="1" smtClean="0"/>
              <a:t>each</a:t>
            </a:r>
            <a:r>
              <a:rPr lang="fr-FR" sz="1200" b="1" dirty="0" smtClean="0"/>
              <a:t> </a:t>
            </a:r>
            <a:r>
              <a:rPr lang="fr-FR" sz="1200" b="1" dirty="0" err="1" smtClean="0"/>
              <a:t>turn</a:t>
            </a:r>
            <a:r>
              <a:rPr lang="fr-FR" sz="1200" b="1" dirty="0" smtClean="0"/>
              <a:t> </a:t>
            </a:r>
            <a:r>
              <a:rPr lang="fr-FR" sz="1200" dirty="0" smtClean="0"/>
              <a:t>compare </a:t>
            </a:r>
            <a:r>
              <a:rPr lang="fr-FR" sz="1200" dirty="0" err="1" smtClean="0"/>
              <a:t>your</a:t>
            </a:r>
            <a:r>
              <a:rPr lang="fr-FR" sz="1200" dirty="0" smtClean="0"/>
              <a:t> </a:t>
            </a:r>
            <a:r>
              <a:rPr lang="fr-FR" sz="1200" dirty="0" err="1" smtClean="0"/>
              <a:t>spelling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the </a:t>
            </a:r>
            <a:r>
              <a:rPr lang="fr-FR" sz="1200" dirty="0" err="1" smtClean="0"/>
              <a:t>other</a:t>
            </a:r>
            <a:r>
              <a:rPr lang="fr-FR" sz="1200" dirty="0" smtClean="0"/>
              <a:t> </a:t>
            </a:r>
            <a:r>
              <a:rPr lang="fr-FR" sz="1200" dirty="0" err="1" smtClean="0"/>
              <a:t>students</a:t>
            </a:r>
            <a:r>
              <a:rPr lang="fr-FR" sz="1200" dirty="0" smtClean="0"/>
              <a:t> to </a:t>
            </a:r>
            <a:r>
              <a:rPr lang="fr-FR" sz="1200" dirty="0" err="1" smtClean="0"/>
              <a:t>assess</a:t>
            </a:r>
            <a:r>
              <a:rPr lang="fr-FR" sz="1200" dirty="0" smtClean="0"/>
              <a:t> points </a:t>
            </a:r>
            <a:r>
              <a:rPr lang="fr-FR" sz="1200" dirty="0" err="1" smtClean="0"/>
              <a:t>awarded</a:t>
            </a:r>
            <a:r>
              <a:rPr lang="fr-FR" sz="1200" dirty="0" smtClean="0"/>
              <a:t> to the speaker.</a:t>
            </a:r>
          </a:p>
          <a:p>
            <a:r>
              <a:rPr lang="fr-FR" sz="1200" dirty="0" err="1" smtClean="0"/>
              <a:t>When</a:t>
            </a:r>
            <a:r>
              <a:rPr lang="fr-FR" sz="1200" dirty="0" smtClean="0"/>
              <a:t> </a:t>
            </a:r>
            <a:r>
              <a:rPr lang="fr-FR" sz="1200" dirty="0" err="1" smtClean="0"/>
              <a:t>you</a:t>
            </a:r>
            <a:r>
              <a:rPr lang="fr-FR" sz="1200" dirty="0" smtClean="0"/>
              <a:t> are the speaker </a:t>
            </a:r>
            <a:r>
              <a:rPr lang="fr-FR" sz="1200" b="1" dirty="0" err="1" smtClean="0"/>
              <a:t>add</a:t>
            </a:r>
            <a:r>
              <a:rPr lang="fr-FR" sz="1200" b="1" dirty="0" smtClean="0"/>
              <a:t> </a:t>
            </a:r>
            <a:r>
              <a:rPr lang="fr-FR" sz="1200" b="1" u="sng" dirty="0" err="1" smtClean="0"/>
              <a:t>your</a:t>
            </a:r>
            <a:r>
              <a:rPr lang="fr-FR" sz="1200" b="1" u="sng" dirty="0" smtClean="0"/>
              <a:t> </a:t>
            </a:r>
            <a:r>
              <a:rPr lang="fr-FR" sz="1200" b="1" dirty="0" err="1" smtClean="0"/>
              <a:t>awarded</a:t>
            </a:r>
            <a:r>
              <a:rPr lang="fr-FR" sz="1200" b="1" dirty="0" smtClean="0"/>
              <a:t> points </a:t>
            </a:r>
            <a:r>
              <a:rPr lang="fr-FR" sz="1200" b="1" dirty="0" err="1" smtClean="0"/>
              <a:t>inside</a:t>
            </a:r>
            <a:r>
              <a:rPr lang="fr-FR" sz="1200" b="1" dirty="0" smtClean="0"/>
              <a:t> the squares </a:t>
            </a:r>
            <a:r>
              <a:rPr lang="fr-FR" sz="1200" dirty="0" smtClean="0"/>
              <a:t>as </a:t>
            </a:r>
            <a:r>
              <a:rPr lang="fr-FR" sz="1200" dirty="0" err="1" smtClean="0"/>
              <a:t>you</a:t>
            </a:r>
            <a:r>
              <a:rPr lang="fr-FR" sz="1200" dirty="0" smtClean="0"/>
              <a:t> </a:t>
            </a:r>
            <a:r>
              <a:rPr lang="fr-FR" sz="1200" dirty="0" err="1" smtClean="0"/>
              <a:t>progress</a:t>
            </a:r>
            <a:r>
              <a:rPr lang="fr-FR" sz="1200" dirty="0" smtClean="0"/>
              <a:t> </a:t>
            </a:r>
            <a:r>
              <a:rPr lang="fr-FR" sz="1200" dirty="0" err="1" smtClean="0"/>
              <a:t>through</a:t>
            </a:r>
            <a:r>
              <a:rPr lang="fr-FR" sz="1200" dirty="0" smtClean="0"/>
              <a:t> the </a:t>
            </a:r>
            <a:r>
              <a:rPr lang="fr-FR" sz="1200" dirty="0" err="1" smtClean="0"/>
              <a:t>game</a:t>
            </a:r>
            <a:r>
              <a:rPr lang="fr-FR" sz="1200" dirty="0" smtClean="0"/>
              <a:t>.</a:t>
            </a:r>
          </a:p>
          <a:p>
            <a:r>
              <a:rPr lang="fr-FR" sz="1200" dirty="0" smtClean="0">
                <a:sym typeface="Wingdings" pitchFamily="2" charset="2"/>
              </a:rPr>
              <a:t> </a:t>
            </a:r>
            <a:r>
              <a:rPr lang="fr-FR" sz="1200" dirty="0" smtClean="0"/>
              <a:t>The </a:t>
            </a:r>
            <a:r>
              <a:rPr lang="fr-FR" sz="1200" dirty="0" err="1" smtClean="0"/>
              <a:t>game</a:t>
            </a:r>
            <a:r>
              <a:rPr lang="fr-FR" sz="1200" dirty="0" smtClean="0"/>
              <a:t> ends </a:t>
            </a:r>
            <a:r>
              <a:rPr lang="fr-FR" sz="1200" dirty="0" err="1" smtClean="0"/>
              <a:t>when</a:t>
            </a:r>
            <a:r>
              <a:rPr lang="fr-FR" sz="1200" dirty="0" smtClean="0"/>
              <a:t> all squares have been </a:t>
            </a:r>
            <a:r>
              <a:rPr lang="fr-FR" sz="1200" dirty="0" err="1" smtClean="0"/>
              <a:t>used</a:t>
            </a:r>
            <a:r>
              <a:rPr lang="fr-FR" sz="1200" dirty="0" smtClean="0"/>
              <a:t> up the winner </a:t>
            </a:r>
            <a:r>
              <a:rPr lang="fr-FR" sz="1200" dirty="0" err="1" smtClean="0"/>
              <a:t>being</a:t>
            </a:r>
            <a:r>
              <a:rPr lang="fr-FR" sz="1200" dirty="0" smtClean="0"/>
              <a:t> the one </a:t>
            </a:r>
            <a:r>
              <a:rPr lang="fr-FR" sz="1200" dirty="0" err="1" smtClean="0"/>
              <a:t>with</a:t>
            </a:r>
            <a:r>
              <a:rPr lang="fr-FR" sz="1200" dirty="0" smtClean="0"/>
              <a:t> the </a:t>
            </a:r>
            <a:r>
              <a:rPr lang="fr-FR" sz="1200" dirty="0" err="1" smtClean="0"/>
              <a:t>most</a:t>
            </a:r>
            <a:r>
              <a:rPr lang="fr-FR" sz="1200" dirty="0" smtClean="0"/>
              <a:t> points.</a:t>
            </a:r>
            <a:endParaRPr lang="fr-FR" sz="1200" dirty="0"/>
          </a:p>
        </p:txBody>
      </p:sp>
      <p:sp>
        <p:nvSpPr>
          <p:cNvPr id="110" name="Rectangle 109"/>
          <p:cNvSpPr/>
          <p:nvPr/>
        </p:nvSpPr>
        <p:spPr>
          <a:xfrm>
            <a:off x="7806032" y="188640"/>
            <a:ext cx="942432" cy="25841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  <a:latin typeface="Cooper Black" pitchFamily="18" charset="0"/>
              </a:rPr>
              <a:t>mis</a:t>
            </a:r>
            <a:endParaRPr lang="fr-FR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806032" y="447056"/>
            <a:ext cx="9424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Cooper Black" pitchFamily="18" charset="0"/>
              </a:rPr>
              <a:t>spell</a:t>
            </a:r>
            <a:endParaRPr lang="fr-FR" dirty="0">
              <a:solidFill>
                <a:srgbClr val="FF0000"/>
              </a:solidFill>
              <a:latin typeface="Cooper Black" pitchFamily="18" charset="0"/>
            </a:endParaRPr>
          </a:p>
        </p:txBody>
      </p:sp>
      <p:sp>
        <p:nvSpPr>
          <p:cNvPr id="112" name="Ellipse 111"/>
          <p:cNvSpPr/>
          <p:nvPr/>
        </p:nvSpPr>
        <p:spPr>
          <a:xfrm>
            <a:off x="647564" y="871776"/>
            <a:ext cx="180020" cy="1771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13" name="Ellipse 112"/>
          <p:cNvSpPr/>
          <p:nvPr/>
        </p:nvSpPr>
        <p:spPr>
          <a:xfrm>
            <a:off x="1943708" y="871775"/>
            <a:ext cx="180020" cy="1771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  <a:endParaRPr lang="fr-FR" dirty="0"/>
          </a:p>
        </p:txBody>
      </p:sp>
      <p:sp>
        <p:nvSpPr>
          <p:cNvPr id="114" name="Ellipse 113"/>
          <p:cNvSpPr/>
          <p:nvPr/>
        </p:nvSpPr>
        <p:spPr>
          <a:xfrm>
            <a:off x="3149842" y="871774"/>
            <a:ext cx="180020" cy="1771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15" name="Ellipse 114"/>
          <p:cNvSpPr/>
          <p:nvPr/>
        </p:nvSpPr>
        <p:spPr>
          <a:xfrm>
            <a:off x="4355976" y="871773"/>
            <a:ext cx="180020" cy="1771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  <a:endParaRPr lang="fr-FR" dirty="0"/>
          </a:p>
        </p:txBody>
      </p:sp>
      <p:sp>
        <p:nvSpPr>
          <p:cNvPr id="116" name="Ellipse 115"/>
          <p:cNvSpPr/>
          <p:nvPr/>
        </p:nvSpPr>
        <p:spPr>
          <a:xfrm>
            <a:off x="5598114" y="871776"/>
            <a:ext cx="180020" cy="1771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  <a:endParaRPr lang="fr-FR" dirty="0"/>
          </a:p>
        </p:txBody>
      </p:sp>
      <p:sp>
        <p:nvSpPr>
          <p:cNvPr id="117" name="Ellipse 116"/>
          <p:cNvSpPr/>
          <p:nvPr/>
        </p:nvSpPr>
        <p:spPr>
          <a:xfrm>
            <a:off x="6822250" y="871776"/>
            <a:ext cx="180020" cy="1771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6</a:t>
            </a:r>
            <a:endParaRPr lang="fr-FR" dirty="0"/>
          </a:p>
        </p:txBody>
      </p:sp>
      <p:sp>
        <p:nvSpPr>
          <p:cNvPr id="118" name="Ellipse 117"/>
          <p:cNvSpPr/>
          <p:nvPr/>
        </p:nvSpPr>
        <p:spPr>
          <a:xfrm>
            <a:off x="8046386" y="871776"/>
            <a:ext cx="180020" cy="1771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89191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570</Words>
  <Application>Microsoft Office PowerPoint</Application>
  <PresentationFormat>Affichage à l'écran (4:3)</PresentationFormat>
  <Paragraphs>371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Misspell</dc:title>
  <dc:creator>KENWRIGHT John Francis</dc:creator>
  <cp:lastModifiedBy>KENWRIGHT John Francis</cp:lastModifiedBy>
  <cp:revision>24</cp:revision>
  <cp:lastPrinted>2013-03-04T10:43:34Z</cp:lastPrinted>
  <dcterms:created xsi:type="dcterms:W3CDTF">2012-06-27T18:04:53Z</dcterms:created>
  <dcterms:modified xsi:type="dcterms:W3CDTF">2013-03-04T10:44:36Z</dcterms:modified>
</cp:coreProperties>
</file>