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9" r:id="rId2"/>
    <p:sldId id="262" r:id="rId3"/>
    <p:sldId id="261" r:id="rId4"/>
    <p:sldId id="256" r:id="rId5"/>
    <p:sldId id="257" r:id="rId6"/>
    <p:sldId id="258" r:id="rId7"/>
    <p:sldId id="260" r:id="rId8"/>
    <p:sldId id="263" r:id="rId9"/>
    <p:sldId id="264" r:id="rId10"/>
    <p:sldId id="265" r:id="rId11"/>
    <p:sldId id="268" r:id="rId12"/>
    <p:sldId id="269" r:id="rId13"/>
  </p:sldIdLst>
  <p:sldSz cx="9144000" cy="6858000" type="screen4x3"/>
  <p:notesSz cx="6799263" cy="9929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0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7088" cy="496967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587" y="0"/>
            <a:ext cx="2947088" cy="496967"/>
          </a:xfrm>
          <a:prstGeom prst="rect">
            <a:avLst/>
          </a:prstGeom>
        </p:spPr>
        <p:txBody>
          <a:bodyPr vert="horz" lIns="91449" tIns="45725" rIns="91449" bIns="45725" rtlCol="0"/>
          <a:lstStyle>
            <a:lvl1pPr algn="r">
              <a:defRPr sz="1200"/>
            </a:lvl1pPr>
          </a:lstStyle>
          <a:p>
            <a:fld id="{C890AEF2-BFA1-4442-90A2-B0153669D3BB}" type="datetimeFigureOut">
              <a:rPr lang="en-US" smtClean="0"/>
              <a:t>10/24/2013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9" tIns="45725" rIns="91449" bIns="45725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609" y="4717218"/>
            <a:ext cx="5440046" cy="4467940"/>
          </a:xfrm>
          <a:prstGeom prst="rect">
            <a:avLst/>
          </a:prstGeom>
        </p:spPr>
        <p:txBody>
          <a:bodyPr vert="horz" lIns="91449" tIns="45725" rIns="91449" bIns="45725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1259"/>
            <a:ext cx="2947088" cy="496967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587" y="9431259"/>
            <a:ext cx="2947088" cy="496967"/>
          </a:xfrm>
          <a:prstGeom prst="rect">
            <a:avLst/>
          </a:prstGeom>
        </p:spPr>
        <p:txBody>
          <a:bodyPr vert="horz" lIns="91449" tIns="45725" rIns="91449" bIns="45725" rtlCol="0" anchor="b"/>
          <a:lstStyle>
            <a:lvl1pPr algn="r">
              <a:defRPr sz="1200"/>
            </a:lvl1pPr>
          </a:lstStyle>
          <a:p>
            <a:fld id="{3A82C7CE-E2CB-40A0-BDAC-D3CF80CA552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09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75BDF-6CE0-47B8-9C41-71E9F53505B8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576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75BDF-6CE0-47B8-9C41-71E9F53505B8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64576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24/10/2013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24/10/2013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24/10/2013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24/10/2013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24/10/2013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24/10/2013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24/10/2013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24/10/2013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24/10/2013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24/10/2013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24/10/2013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24/10/2013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496" y="44624"/>
            <a:ext cx="7772400" cy="1470025"/>
          </a:xfrm>
        </p:spPr>
        <p:txBody>
          <a:bodyPr>
            <a:normAutofit/>
          </a:bodyPr>
          <a:lstStyle/>
          <a:p>
            <a:r>
              <a:rPr lang="fr-FR" sz="6000" dirty="0" smtClean="0"/>
              <a:t>Interview </a:t>
            </a:r>
            <a:r>
              <a:rPr lang="fr-FR" sz="6000" dirty="0" err="1" smtClean="0"/>
              <a:t>game</a:t>
            </a:r>
            <a:r>
              <a:rPr lang="fr-FR" sz="6000" dirty="0" smtClean="0"/>
              <a:t/>
            </a:r>
            <a:br>
              <a:rPr lang="fr-FR" sz="6000" dirty="0" smtClean="0"/>
            </a:br>
            <a:r>
              <a:rPr lang="fr-FR" sz="1400" dirty="0" smtClean="0">
                <a:solidFill>
                  <a:schemeClr val="bg1"/>
                </a:solidFill>
              </a:rPr>
              <a:t>by </a:t>
            </a:r>
            <a:r>
              <a:rPr lang="fr-FR" sz="1400" dirty="0" err="1" smtClean="0">
                <a:solidFill>
                  <a:schemeClr val="bg1"/>
                </a:solidFill>
              </a:rPr>
              <a:t>jfk</a:t>
            </a:r>
            <a:r>
              <a:rPr lang="fr-FR" sz="1400" dirty="0" smtClean="0">
                <a:solidFill>
                  <a:schemeClr val="bg1"/>
                </a:solidFill>
              </a:rPr>
              <a:t> Grenoble INP</a:t>
            </a:r>
            <a:endParaRPr lang="fr-FR" sz="6000" dirty="0">
              <a:solidFill>
                <a:schemeClr val="bg1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784976" cy="5400600"/>
          </a:xfrm>
        </p:spPr>
        <p:txBody>
          <a:bodyPr>
            <a:noAutofit/>
          </a:bodyPr>
          <a:lstStyle/>
          <a:p>
            <a:pPr algn="l"/>
            <a:r>
              <a:rPr lang="fr-FR" sz="4800" b="1" dirty="0" smtClean="0">
                <a:solidFill>
                  <a:schemeClr val="bg1"/>
                </a:solidFill>
              </a:rPr>
              <a:t>The objectives:</a:t>
            </a:r>
          </a:p>
          <a:p>
            <a:pPr marL="914400" lvl="1" indent="-457200" algn="l">
              <a:buFont typeface="Arial" pitchFamily="34" charset="0"/>
              <a:buChar char="•"/>
            </a:pPr>
            <a:r>
              <a:rPr lang="fr-FR" sz="4400" dirty="0" err="1" smtClean="0">
                <a:solidFill>
                  <a:schemeClr val="bg1"/>
                </a:solidFill>
              </a:rPr>
              <a:t>Prepare</a:t>
            </a:r>
            <a:r>
              <a:rPr lang="fr-FR" sz="4400" dirty="0" smtClean="0">
                <a:solidFill>
                  <a:schemeClr val="bg1"/>
                </a:solidFill>
              </a:rPr>
              <a:t> for interviews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fr-FR" sz="4000" dirty="0" err="1" smtClean="0">
                <a:solidFill>
                  <a:schemeClr val="bg1"/>
                </a:solidFill>
              </a:rPr>
              <a:t>Using</a:t>
            </a:r>
            <a:r>
              <a:rPr lang="fr-FR" sz="4000" dirty="0" smtClean="0">
                <a:solidFill>
                  <a:schemeClr val="bg1"/>
                </a:solidFill>
              </a:rPr>
              <a:t> the </a:t>
            </a:r>
            <a:r>
              <a:rPr lang="fr-FR" sz="4000" dirty="0" err="1" smtClean="0">
                <a:solidFill>
                  <a:schemeClr val="bg1"/>
                </a:solidFill>
              </a:rPr>
              <a:t>language</a:t>
            </a:r>
            <a:endParaRPr lang="fr-FR" sz="4000" dirty="0" smtClean="0">
              <a:solidFill>
                <a:schemeClr val="bg1"/>
              </a:solidFill>
            </a:endParaRP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fr-FR" sz="4000" dirty="0" err="1" smtClean="0">
                <a:solidFill>
                  <a:schemeClr val="bg1"/>
                </a:solidFill>
              </a:rPr>
              <a:t>Focusing</a:t>
            </a:r>
            <a:r>
              <a:rPr lang="fr-FR" sz="4000" dirty="0" smtClean="0">
                <a:solidFill>
                  <a:schemeClr val="bg1"/>
                </a:solidFill>
              </a:rPr>
              <a:t> on </a:t>
            </a:r>
            <a:r>
              <a:rPr lang="fr-FR" sz="4000" dirty="0" err="1" smtClean="0">
                <a:solidFill>
                  <a:schemeClr val="bg1"/>
                </a:solidFill>
              </a:rPr>
              <a:t>skills</a:t>
            </a:r>
            <a:endParaRPr lang="fr-FR" sz="4000" dirty="0" smtClean="0">
              <a:solidFill>
                <a:schemeClr val="bg1"/>
              </a:solidFill>
            </a:endParaRP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fr-FR" sz="4000" dirty="0" err="1" smtClean="0">
                <a:solidFill>
                  <a:schemeClr val="bg1"/>
                </a:solidFill>
              </a:rPr>
              <a:t>Controling</a:t>
            </a:r>
            <a:r>
              <a:rPr lang="fr-FR" sz="4000" dirty="0" smtClean="0">
                <a:solidFill>
                  <a:schemeClr val="bg1"/>
                </a:solidFill>
              </a:rPr>
              <a:t> the pressure</a:t>
            </a:r>
          </a:p>
          <a:p>
            <a:pPr marL="1371600" lvl="2" indent="-457200" algn="l">
              <a:buFont typeface="Arial" pitchFamily="34" charset="0"/>
              <a:buChar char="•"/>
            </a:pPr>
            <a:r>
              <a:rPr lang="fr-FR" sz="4000" dirty="0" err="1" smtClean="0">
                <a:solidFill>
                  <a:schemeClr val="bg1"/>
                </a:solidFill>
              </a:rPr>
              <a:t>Impressing</a:t>
            </a:r>
            <a:r>
              <a:rPr lang="fr-FR" sz="4000" dirty="0" smtClean="0">
                <a:solidFill>
                  <a:schemeClr val="bg1"/>
                </a:solidFill>
              </a:rPr>
              <a:t> the interviewers</a:t>
            </a:r>
          </a:p>
          <a:p>
            <a:pPr marL="914400" lvl="1" indent="-457200" algn="l">
              <a:buFont typeface="Arial" pitchFamily="34" charset="0"/>
              <a:buChar char="•"/>
            </a:pPr>
            <a:endParaRPr lang="fr-FR" sz="4400" dirty="0"/>
          </a:p>
        </p:txBody>
      </p:sp>
      <p:pic>
        <p:nvPicPr>
          <p:cNvPr id="2050" name="Picture 2" descr="http://lempnet.itcilo.org/en/interviews/resolveUid/8b032d531189b7761ba31c16822a6e20/image_thum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936103" cy="936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defi.fr/images/photos/0004/img_11969582146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609" y="5949280"/>
            <a:ext cx="107614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4770" y="399156"/>
            <a:ext cx="1645678" cy="237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7164288" y="584684"/>
            <a:ext cx="10913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Hot</a:t>
            </a:r>
          </a:p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Seat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2190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527137" y="2348880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8" name="AutoShape 39"/>
          <p:cNvSpPr>
            <a:spLocks noChangeArrowheads="1"/>
          </p:cNvSpPr>
          <p:nvPr/>
        </p:nvSpPr>
        <p:spPr bwMode="auto">
          <a:xfrm>
            <a:off x="625335" y="2958479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Why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did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choose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to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become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an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engineer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467544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AutoShape 39"/>
          <p:cNvSpPr>
            <a:spLocks noChangeArrowheads="1"/>
          </p:cNvSpPr>
          <p:nvPr/>
        </p:nvSpPr>
        <p:spPr bwMode="auto">
          <a:xfrm>
            <a:off x="646067" y="726231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Game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name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467544" y="4581128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9" name="AutoShape 39"/>
          <p:cNvSpPr>
            <a:spLocks noChangeArrowheads="1"/>
          </p:cNvSpPr>
          <p:nvPr/>
        </p:nvSpPr>
        <p:spPr bwMode="auto">
          <a:xfrm>
            <a:off x="646067" y="5190727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What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do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look for in an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e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mployer?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2158232" y="2348880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2" name="AutoShape 39"/>
          <p:cNvSpPr>
            <a:spLocks noChangeArrowheads="1"/>
          </p:cNvSpPr>
          <p:nvPr/>
        </p:nvSpPr>
        <p:spPr bwMode="auto">
          <a:xfrm>
            <a:off x="2256430" y="2958479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Which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main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challenges do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expect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to face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i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n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your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job?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2098639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Rectangle 145"/>
          <p:cNvSpPr/>
          <p:nvPr/>
        </p:nvSpPr>
        <p:spPr>
          <a:xfrm>
            <a:off x="2098639" y="4581128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8" name="AutoShape 39"/>
          <p:cNvSpPr>
            <a:spLocks noChangeArrowheads="1"/>
          </p:cNvSpPr>
          <p:nvPr/>
        </p:nvSpPr>
        <p:spPr bwMode="auto">
          <a:xfrm>
            <a:off x="2277162" y="5190727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What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are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your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PR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skills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like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3767497" y="2348880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1" name="AutoShape 39"/>
          <p:cNvSpPr>
            <a:spLocks noChangeArrowheads="1"/>
          </p:cNvSpPr>
          <p:nvPr/>
        </p:nvSpPr>
        <p:spPr bwMode="auto">
          <a:xfrm>
            <a:off x="3865695" y="2958479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Tell me about </a:t>
            </a:r>
          </a:p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a time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had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to manage </a:t>
            </a:r>
          </a:p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conflict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in a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team…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3707904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AutoShape 39"/>
          <p:cNvSpPr>
            <a:spLocks noChangeArrowheads="1"/>
          </p:cNvSpPr>
          <p:nvPr/>
        </p:nvSpPr>
        <p:spPr bwMode="auto">
          <a:xfrm>
            <a:off x="3886427" y="726231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What’s your </a:t>
            </a:r>
          </a:p>
          <a:p>
            <a:pPr algn="ctr"/>
            <a:r>
              <a:rPr lang="en-GB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greatest</a:t>
            </a:r>
          </a:p>
          <a:p>
            <a:pPr algn="ctr"/>
            <a:r>
              <a:rPr lang="en-GB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weakness 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3707904" y="4581128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7" name="AutoShape 39"/>
          <p:cNvSpPr>
            <a:spLocks noChangeArrowheads="1"/>
          </p:cNvSpPr>
          <p:nvPr/>
        </p:nvSpPr>
        <p:spPr bwMode="auto">
          <a:xfrm>
            <a:off x="3886427" y="5190727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5398592" y="2348880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0" name="AutoShape 39"/>
          <p:cNvSpPr>
            <a:spLocks noChangeArrowheads="1"/>
          </p:cNvSpPr>
          <p:nvPr/>
        </p:nvSpPr>
        <p:spPr bwMode="auto">
          <a:xfrm>
            <a:off x="5496790" y="2958479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Which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echnical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skills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do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have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to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offer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5338999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AutoShape 39"/>
          <p:cNvSpPr>
            <a:spLocks noChangeArrowheads="1"/>
          </p:cNvSpPr>
          <p:nvPr/>
        </p:nvSpPr>
        <p:spPr bwMode="auto">
          <a:xfrm>
            <a:off x="5517522" y="726231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What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</a:p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motivates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the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most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5338999" y="4581128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6" name="AutoShape 39"/>
          <p:cNvSpPr>
            <a:spLocks noChangeArrowheads="1"/>
          </p:cNvSpPr>
          <p:nvPr/>
        </p:nvSpPr>
        <p:spPr bwMode="auto">
          <a:xfrm>
            <a:off x="5517522" y="5190727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7020272" y="2348880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9" name="AutoShape 39"/>
          <p:cNvSpPr>
            <a:spLocks noChangeArrowheads="1"/>
          </p:cNvSpPr>
          <p:nvPr/>
        </p:nvSpPr>
        <p:spPr bwMode="auto">
          <a:xfrm>
            <a:off x="7118470" y="2958479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How has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your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training </a:t>
            </a: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p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repared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for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this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job?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6960679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AutoShape 39"/>
          <p:cNvSpPr>
            <a:spLocks noChangeArrowheads="1"/>
          </p:cNvSpPr>
          <p:nvPr/>
        </p:nvSpPr>
        <p:spPr bwMode="auto">
          <a:xfrm>
            <a:off x="7139202" y="726231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What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do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look for in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 job?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6960679" y="4581128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5" name="AutoShape 39"/>
          <p:cNvSpPr>
            <a:spLocks noChangeArrowheads="1"/>
          </p:cNvSpPr>
          <p:nvPr/>
        </p:nvSpPr>
        <p:spPr bwMode="auto">
          <a:xfrm>
            <a:off x="7139202" y="5190727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47" name="AutoShape 39"/>
          <p:cNvSpPr>
            <a:spLocks noChangeArrowheads="1"/>
          </p:cNvSpPr>
          <p:nvPr/>
        </p:nvSpPr>
        <p:spPr bwMode="auto">
          <a:xfrm>
            <a:off x="2256430" y="726231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What’s your </a:t>
            </a:r>
          </a:p>
          <a:p>
            <a:pPr algn="ctr"/>
            <a:r>
              <a:rPr lang="en-GB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greatest</a:t>
            </a:r>
          </a:p>
          <a:p>
            <a:pPr algn="ctr"/>
            <a:r>
              <a:rPr lang="en-GB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s</a:t>
            </a:r>
            <a:r>
              <a:rPr lang="en-GB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trength 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49" name="AutoShape 39"/>
          <p:cNvSpPr>
            <a:spLocks noChangeArrowheads="1"/>
          </p:cNvSpPr>
          <p:nvPr/>
        </p:nvSpPr>
        <p:spPr bwMode="auto">
          <a:xfrm>
            <a:off x="636068" y="724256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Why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should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we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hire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YOU 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</p:spTree>
    <p:extLst>
      <p:ext uri="{BB962C8B-B14F-4D97-AF65-F5344CB8AC3E}">
        <p14:creationId xmlns:p14="http://schemas.microsoft.com/office/powerpoint/2010/main" val="3107213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599145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Rectangle 136"/>
          <p:cNvSpPr/>
          <p:nvPr/>
        </p:nvSpPr>
        <p:spPr>
          <a:xfrm>
            <a:off x="599145" y="3931415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Rectangle 142"/>
          <p:cNvSpPr/>
          <p:nvPr/>
        </p:nvSpPr>
        <p:spPr>
          <a:xfrm>
            <a:off x="2098639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Rectangle 145"/>
          <p:cNvSpPr/>
          <p:nvPr/>
        </p:nvSpPr>
        <p:spPr>
          <a:xfrm>
            <a:off x="2230240" y="3967842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Rectangle 148"/>
          <p:cNvSpPr/>
          <p:nvPr/>
        </p:nvSpPr>
        <p:spPr>
          <a:xfrm>
            <a:off x="3839505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Rectangle 151"/>
          <p:cNvSpPr/>
          <p:nvPr/>
        </p:nvSpPr>
        <p:spPr>
          <a:xfrm>
            <a:off x="3707904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Rectangle 154"/>
          <p:cNvSpPr/>
          <p:nvPr/>
        </p:nvSpPr>
        <p:spPr>
          <a:xfrm>
            <a:off x="3839505" y="3967842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Rectangle 157"/>
          <p:cNvSpPr/>
          <p:nvPr/>
        </p:nvSpPr>
        <p:spPr>
          <a:xfrm>
            <a:off x="5470600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Rectangle 160"/>
          <p:cNvSpPr/>
          <p:nvPr/>
        </p:nvSpPr>
        <p:spPr>
          <a:xfrm>
            <a:off x="5338999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Rectangle 163"/>
          <p:cNvSpPr/>
          <p:nvPr/>
        </p:nvSpPr>
        <p:spPr>
          <a:xfrm>
            <a:off x="5470600" y="3967842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Rectangle 166"/>
          <p:cNvSpPr/>
          <p:nvPr/>
        </p:nvSpPr>
        <p:spPr>
          <a:xfrm>
            <a:off x="7092280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Rectangle 169"/>
          <p:cNvSpPr/>
          <p:nvPr/>
        </p:nvSpPr>
        <p:spPr>
          <a:xfrm>
            <a:off x="6960679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Rectangle 172"/>
          <p:cNvSpPr/>
          <p:nvPr/>
        </p:nvSpPr>
        <p:spPr>
          <a:xfrm>
            <a:off x="7092280" y="3967842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527137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AutoShape 39"/>
          <p:cNvSpPr>
            <a:spLocks noChangeArrowheads="1"/>
          </p:cNvSpPr>
          <p:nvPr/>
        </p:nvSpPr>
        <p:spPr bwMode="auto">
          <a:xfrm>
            <a:off x="760023" y="2519834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158232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/>
          <p:cNvSpPr/>
          <p:nvPr/>
        </p:nvSpPr>
        <p:spPr>
          <a:xfrm>
            <a:off x="5398592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7020272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AutoShape 39"/>
          <p:cNvSpPr>
            <a:spLocks noChangeArrowheads="1"/>
          </p:cNvSpPr>
          <p:nvPr/>
        </p:nvSpPr>
        <p:spPr bwMode="auto">
          <a:xfrm>
            <a:off x="2158232" y="2568009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51545" y="18879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679537" y="18879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AutoShape 39"/>
          <p:cNvSpPr>
            <a:spLocks noChangeArrowheads="1"/>
          </p:cNvSpPr>
          <p:nvPr/>
        </p:nvSpPr>
        <p:spPr bwMode="auto">
          <a:xfrm>
            <a:off x="5605267" y="2570508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310632" y="18879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AutoShape 39"/>
          <p:cNvSpPr>
            <a:spLocks noChangeArrowheads="1"/>
          </p:cNvSpPr>
          <p:nvPr/>
        </p:nvSpPr>
        <p:spPr bwMode="auto">
          <a:xfrm>
            <a:off x="4035026" y="2559841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97" name="AutoShape 39"/>
          <p:cNvSpPr>
            <a:spLocks noChangeArrowheads="1"/>
          </p:cNvSpPr>
          <p:nvPr/>
        </p:nvSpPr>
        <p:spPr bwMode="auto">
          <a:xfrm>
            <a:off x="7262680" y="2602868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928492" y="36240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5559587" y="36240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7163954" y="0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2247219" y="36240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5487579" y="36240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104"/>
          <p:cNvSpPr/>
          <p:nvPr/>
        </p:nvSpPr>
        <p:spPr>
          <a:xfrm>
            <a:off x="7079679" y="36240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AutoShape 39"/>
          <p:cNvSpPr>
            <a:spLocks noChangeArrowheads="1"/>
          </p:cNvSpPr>
          <p:nvPr/>
        </p:nvSpPr>
        <p:spPr bwMode="auto">
          <a:xfrm>
            <a:off x="2349860" y="307926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840532" y="-424646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768524" y="-424646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AutoShape 39"/>
          <p:cNvSpPr>
            <a:spLocks noChangeArrowheads="1"/>
          </p:cNvSpPr>
          <p:nvPr/>
        </p:nvSpPr>
        <p:spPr bwMode="auto">
          <a:xfrm>
            <a:off x="5630909" y="332656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399619" y="-424646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AutoShape 39"/>
          <p:cNvSpPr>
            <a:spLocks noChangeArrowheads="1"/>
          </p:cNvSpPr>
          <p:nvPr/>
        </p:nvSpPr>
        <p:spPr bwMode="auto">
          <a:xfrm>
            <a:off x="4005608" y="332655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19" name="AutoShape 39"/>
          <p:cNvSpPr>
            <a:spLocks noChangeArrowheads="1"/>
          </p:cNvSpPr>
          <p:nvPr/>
        </p:nvSpPr>
        <p:spPr bwMode="auto">
          <a:xfrm>
            <a:off x="7258691" y="332656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3874287" y="38306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Rectangle 120"/>
          <p:cNvSpPr/>
          <p:nvPr/>
        </p:nvSpPr>
        <p:spPr>
          <a:xfrm>
            <a:off x="5505382" y="38306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Rectangle 121"/>
          <p:cNvSpPr/>
          <p:nvPr/>
        </p:nvSpPr>
        <p:spPr>
          <a:xfrm>
            <a:off x="7127062" y="38306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AutoShape 39"/>
          <p:cNvSpPr>
            <a:spLocks noChangeArrowheads="1"/>
          </p:cNvSpPr>
          <p:nvPr/>
        </p:nvSpPr>
        <p:spPr bwMode="auto">
          <a:xfrm>
            <a:off x="734763" y="4772606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193014" y="38306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/>
          <p:cNvSpPr/>
          <p:nvPr/>
        </p:nvSpPr>
        <p:spPr>
          <a:xfrm>
            <a:off x="5433374" y="38306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126"/>
          <p:cNvSpPr/>
          <p:nvPr/>
        </p:nvSpPr>
        <p:spPr>
          <a:xfrm>
            <a:off x="7055054" y="38306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Rectangle 129"/>
          <p:cNvSpPr/>
          <p:nvPr/>
        </p:nvSpPr>
        <p:spPr>
          <a:xfrm>
            <a:off x="786327" y="39830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Rectangle 130"/>
          <p:cNvSpPr/>
          <p:nvPr/>
        </p:nvSpPr>
        <p:spPr>
          <a:xfrm>
            <a:off x="714319" y="39830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AutoShape 39"/>
          <p:cNvSpPr>
            <a:spLocks noChangeArrowheads="1"/>
          </p:cNvSpPr>
          <p:nvPr/>
        </p:nvSpPr>
        <p:spPr bwMode="auto">
          <a:xfrm>
            <a:off x="5605267" y="4845523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2345414" y="39830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AutoShape 39"/>
          <p:cNvSpPr>
            <a:spLocks noChangeArrowheads="1"/>
          </p:cNvSpPr>
          <p:nvPr/>
        </p:nvSpPr>
        <p:spPr bwMode="auto">
          <a:xfrm>
            <a:off x="3979140" y="4801128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80" name="AutoShape 39"/>
          <p:cNvSpPr>
            <a:spLocks noChangeArrowheads="1"/>
          </p:cNvSpPr>
          <p:nvPr/>
        </p:nvSpPr>
        <p:spPr bwMode="auto">
          <a:xfrm>
            <a:off x="7215297" y="4835601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9045" y="118906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>
            <a:off x="537037" y="118906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AutoShape 39"/>
          <p:cNvSpPr>
            <a:spLocks noChangeArrowheads="1"/>
          </p:cNvSpPr>
          <p:nvPr/>
        </p:nvSpPr>
        <p:spPr bwMode="auto">
          <a:xfrm>
            <a:off x="769923" y="-148962"/>
            <a:ext cx="1261664" cy="2178076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45" y="454746"/>
            <a:ext cx="952295" cy="1524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449" y="449580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557" y="472351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144" y="484226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208" y="2668964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45" y="2698054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62" y="4906961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924" y="4947926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788" y="2686179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375" y="2698054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682" y="4956417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269" y="4968292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255" y="499857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" y="417231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62" y="2648180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52" y="4845523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061" y="417231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667" y="2661430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561" y="4895724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167" y="429696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449" y="2629758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2667" y="4905518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612" y="429696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788" y="2660645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112" y="4857988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625" y="455230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035" y="2686179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602" y="4883522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582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 smtClean="0"/>
              <a:t>Teacher</a:t>
            </a:r>
            <a:r>
              <a:rPr lang="fr-FR" dirty="0" smtClean="0"/>
              <a:t> </a:t>
            </a:r>
            <a:r>
              <a:rPr lang="fr-FR" dirty="0" err="1" smtClean="0"/>
              <a:t>tips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fr-FR" dirty="0" err="1" smtClean="0"/>
              <a:t>Plastify</a:t>
            </a:r>
            <a:r>
              <a:rPr lang="fr-FR" dirty="0" smtClean="0"/>
              <a:t> </a:t>
            </a:r>
          </a:p>
          <a:p>
            <a:pPr lvl="1"/>
            <a:r>
              <a:rPr lang="fr-FR" dirty="0" err="1" smtClean="0"/>
              <a:t>at</a:t>
            </a:r>
            <a:r>
              <a:rPr lang="fr-FR" dirty="0" smtClean="0"/>
              <a:t> least 1 </a:t>
            </a:r>
            <a:r>
              <a:rPr lang="fr-FR" dirty="0" err="1" smtClean="0"/>
              <a:t>grid</a:t>
            </a:r>
            <a:r>
              <a:rPr lang="fr-FR" dirty="0" smtClean="0"/>
              <a:t> per team/table of 4-5 </a:t>
            </a:r>
            <a:r>
              <a:rPr lang="fr-FR" dirty="0" err="1" smtClean="0"/>
              <a:t>students</a:t>
            </a:r>
            <a:r>
              <a:rPr lang="fr-FR" dirty="0" smtClean="0"/>
              <a:t>.</a:t>
            </a:r>
          </a:p>
          <a:p>
            <a:pPr lvl="1"/>
            <a:r>
              <a:rPr lang="fr-FR" dirty="0" err="1" smtClean="0"/>
              <a:t>At</a:t>
            </a:r>
            <a:r>
              <a:rPr lang="fr-FR" dirty="0" smtClean="0"/>
              <a:t> least 10-15 </a:t>
            </a:r>
            <a:r>
              <a:rPr lang="fr-FR" dirty="0" err="1" smtClean="0"/>
              <a:t>smile</a:t>
            </a:r>
            <a:r>
              <a:rPr lang="fr-FR" dirty="0" smtClean="0"/>
              <a:t>/</a:t>
            </a:r>
            <a:r>
              <a:rPr lang="fr-FR" dirty="0" err="1" smtClean="0"/>
              <a:t>frown</a:t>
            </a:r>
            <a:r>
              <a:rPr lang="fr-FR" dirty="0" smtClean="0"/>
              <a:t> chips for </a:t>
            </a:r>
            <a:r>
              <a:rPr lang="fr-FR" dirty="0" err="1" smtClean="0"/>
              <a:t>each</a:t>
            </a:r>
            <a:r>
              <a:rPr lang="fr-FR" dirty="0" smtClean="0"/>
              <a:t> </a:t>
            </a:r>
            <a:r>
              <a:rPr lang="fr-FR" dirty="0" err="1" smtClean="0"/>
              <a:t>player</a:t>
            </a:r>
            <a:endParaRPr lang="fr-FR" dirty="0" smtClean="0"/>
          </a:p>
          <a:p>
            <a:r>
              <a:rPr lang="fr-FR" dirty="0" smtClean="0"/>
              <a:t>Use </a:t>
            </a:r>
            <a:r>
              <a:rPr lang="fr-FR" dirty="0" err="1" smtClean="0"/>
              <a:t>whiteboard</a:t>
            </a:r>
            <a:r>
              <a:rPr lang="fr-FR" dirty="0" smtClean="0"/>
              <a:t> marker on </a:t>
            </a:r>
            <a:r>
              <a:rPr lang="fr-FR" dirty="0" err="1" smtClean="0"/>
              <a:t>plastified</a:t>
            </a:r>
            <a:r>
              <a:rPr lang="fr-FR" dirty="0" smtClean="0"/>
              <a:t> </a:t>
            </a:r>
            <a:r>
              <a:rPr lang="fr-FR" dirty="0" err="1" smtClean="0"/>
              <a:t>grids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Add</a:t>
            </a:r>
            <a:r>
              <a:rPr lang="fr-FR" dirty="0" smtClean="0"/>
              <a:t> extra questions to the </a:t>
            </a:r>
            <a:r>
              <a:rPr lang="fr-FR" dirty="0" err="1" smtClean="0"/>
              <a:t>cards</a:t>
            </a:r>
            <a:r>
              <a:rPr lang="fr-FR" dirty="0" smtClean="0"/>
              <a:t>.</a:t>
            </a:r>
          </a:p>
          <a:p>
            <a:r>
              <a:rPr lang="fr-FR" dirty="0" smtClean="0"/>
              <a:t>Move the </a:t>
            </a:r>
            <a:r>
              <a:rPr lang="fr-FR" dirty="0" err="1" smtClean="0"/>
              <a:t>layout</a:t>
            </a:r>
            <a:r>
              <a:rPr lang="fr-FR" dirty="0" smtClean="0"/>
              <a:t> on </a:t>
            </a:r>
            <a:r>
              <a:rPr lang="fr-FR" dirty="0" err="1" smtClean="0"/>
              <a:t>slides</a:t>
            </a:r>
            <a:r>
              <a:rPr lang="fr-FR" dirty="0" smtClean="0"/>
              <a:t> 9-12 if </a:t>
            </a:r>
            <a:r>
              <a:rPr lang="fr-FR" dirty="0" err="1" smtClean="0"/>
              <a:t>your</a:t>
            </a:r>
            <a:r>
              <a:rPr lang="fr-FR" dirty="0" smtClean="0"/>
              <a:t> printer settings are not </a:t>
            </a:r>
            <a:r>
              <a:rPr lang="fr-FR" dirty="0" err="1" smtClean="0"/>
              <a:t>calibrated</a:t>
            </a:r>
            <a:r>
              <a:rPr lang="fr-FR" dirty="0" smtClean="0"/>
              <a:t>.</a:t>
            </a:r>
          </a:p>
          <a:p>
            <a:r>
              <a:rPr lang="fr-FR" dirty="0" smtClean="0"/>
              <a:t>Do NOT </a:t>
            </a:r>
            <a:r>
              <a:rPr lang="fr-FR" dirty="0" err="1" smtClean="0"/>
              <a:t>cut</a:t>
            </a:r>
            <a:r>
              <a:rPr lang="fr-FR" dirty="0" smtClean="0"/>
              <a:t> </a:t>
            </a:r>
            <a:r>
              <a:rPr lang="fr-FR" dirty="0" err="1" smtClean="0"/>
              <a:t>directly</a:t>
            </a:r>
            <a:r>
              <a:rPr lang="fr-FR" dirty="0" smtClean="0"/>
              <a:t> </a:t>
            </a:r>
            <a:r>
              <a:rPr lang="fr-FR" dirty="0" err="1" smtClean="0"/>
              <a:t>around</a:t>
            </a:r>
            <a:r>
              <a:rPr lang="fr-FR" dirty="0" smtClean="0"/>
              <a:t> the </a:t>
            </a:r>
            <a:r>
              <a:rPr lang="fr-FR" dirty="0" err="1" smtClean="0"/>
              <a:t>flaming</a:t>
            </a:r>
            <a:r>
              <a:rPr lang="fr-FR" dirty="0" smtClean="0"/>
              <a:t> chair </a:t>
            </a:r>
            <a:r>
              <a:rPr lang="fr-FR" dirty="0" err="1" smtClean="0"/>
              <a:t>symbol</a:t>
            </a:r>
            <a:r>
              <a:rPr lang="fr-FR" dirty="0" smtClean="0"/>
              <a:t> – </a:t>
            </a:r>
            <a:r>
              <a:rPr lang="fr-FR" dirty="0" err="1" smtClean="0"/>
              <a:t>evenly</a:t>
            </a:r>
            <a:r>
              <a:rPr lang="fr-FR" dirty="0" smtClean="0"/>
              <a:t> </a:t>
            </a:r>
            <a:r>
              <a:rPr lang="fr-FR" dirty="0" err="1" smtClean="0"/>
              <a:t>cut</a:t>
            </a:r>
            <a:r>
              <a:rPr lang="fr-FR" dirty="0" smtClean="0"/>
              <a:t> </a:t>
            </a:r>
            <a:r>
              <a:rPr lang="fr-FR" dirty="0" err="1" smtClean="0"/>
              <a:t>cards</a:t>
            </a:r>
            <a:r>
              <a:rPr lang="fr-FR" dirty="0" smtClean="0"/>
              <a:t> on the question </a:t>
            </a:r>
            <a:r>
              <a:rPr lang="fr-FR" dirty="0" err="1" smtClean="0"/>
              <a:t>sides</a:t>
            </a:r>
            <a:r>
              <a:rPr lang="fr-FR" dirty="0" smtClean="0"/>
              <a:t>.</a:t>
            </a:r>
          </a:p>
          <a:p>
            <a:r>
              <a:rPr lang="fr-FR" dirty="0" err="1" smtClean="0"/>
              <a:t>Adjust</a:t>
            </a:r>
            <a:r>
              <a:rPr lang="fr-FR" dirty="0" smtClean="0"/>
              <a:t> </a:t>
            </a:r>
            <a:r>
              <a:rPr lang="fr-FR" dirty="0" err="1" smtClean="0"/>
              <a:t>rules</a:t>
            </a:r>
            <a:r>
              <a:rPr lang="fr-FR" dirty="0" smtClean="0"/>
              <a:t> </a:t>
            </a:r>
            <a:r>
              <a:rPr lang="fr-FR" dirty="0" err="1" smtClean="0"/>
              <a:t>depending</a:t>
            </a:r>
            <a:r>
              <a:rPr lang="fr-FR" dirty="0" smtClean="0"/>
              <a:t> on </a:t>
            </a:r>
            <a:r>
              <a:rPr lang="fr-FR" dirty="0" err="1" smtClean="0"/>
              <a:t>student</a:t>
            </a:r>
            <a:r>
              <a:rPr lang="fr-FR" dirty="0" smtClean="0"/>
              <a:t> feedback …</a:t>
            </a:r>
          </a:p>
          <a:p>
            <a:r>
              <a:rPr lang="fr-FR" dirty="0" err="1" smtClean="0"/>
              <a:t>Walk</a:t>
            </a:r>
            <a:r>
              <a:rPr lang="fr-FR" dirty="0" smtClean="0"/>
              <a:t> </a:t>
            </a:r>
            <a:r>
              <a:rPr lang="fr-FR" dirty="0" err="1" smtClean="0"/>
              <a:t>around</a:t>
            </a:r>
            <a:r>
              <a:rPr lang="fr-FR" dirty="0" smtClean="0"/>
              <a:t> tables </a:t>
            </a:r>
            <a:r>
              <a:rPr lang="fr-FR" dirty="0" err="1" smtClean="0"/>
              <a:t>noting</a:t>
            </a:r>
            <a:r>
              <a:rPr lang="fr-FR" dirty="0" smtClean="0"/>
              <a:t> down feedback points for the end of the </a:t>
            </a:r>
            <a:r>
              <a:rPr lang="fr-FR" dirty="0" err="1" smtClean="0"/>
              <a:t>activity</a:t>
            </a:r>
            <a:r>
              <a:rPr lang="fr-FR" dirty="0" smtClean="0"/>
              <a:t>.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8850" y="260648"/>
            <a:ext cx="29337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826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1700808"/>
            <a:ext cx="8964488" cy="5400600"/>
          </a:xfrm>
        </p:spPr>
        <p:txBody>
          <a:bodyPr>
            <a:noAutofit/>
          </a:bodyPr>
          <a:lstStyle/>
          <a:p>
            <a:pPr marL="457200" indent="-457200" algn="l">
              <a:buFont typeface="+mj-lt"/>
              <a:buAutoNum type="arabicPeriod"/>
            </a:pPr>
            <a:r>
              <a:rPr lang="fr-FR" sz="2000" dirty="0" smtClean="0">
                <a:solidFill>
                  <a:schemeClr val="tx1"/>
                </a:solidFill>
              </a:rPr>
              <a:t>Place the </a:t>
            </a:r>
            <a:r>
              <a:rPr lang="fr-FR" sz="2000" dirty="0" err="1" smtClean="0">
                <a:solidFill>
                  <a:schemeClr val="tx1"/>
                </a:solidFill>
              </a:rPr>
              <a:t>cards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b="1" dirty="0" smtClean="0">
                <a:solidFill>
                  <a:schemeClr val="tx1"/>
                </a:solidFill>
              </a:rPr>
              <a:t>face down </a:t>
            </a:r>
            <a:r>
              <a:rPr lang="fr-FR" sz="2000" dirty="0" smtClean="0">
                <a:solidFill>
                  <a:schemeClr val="tx1"/>
                </a:solidFill>
              </a:rPr>
              <a:t>on the table.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FR" sz="2000" dirty="0" err="1" smtClean="0">
                <a:solidFill>
                  <a:schemeClr val="tx1"/>
                </a:solidFill>
              </a:rPr>
              <a:t>Each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player</a:t>
            </a:r>
            <a:r>
              <a:rPr lang="fr-FR" sz="2000" dirty="0" smtClean="0">
                <a:solidFill>
                  <a:schemeClr val="tx1"/>
                </a:solidFill>
              </a:rPr>
              <a:t> has a </a:t>
            </a:r>
            <a:r>
              <a:rPr lang="fr-FR" sz="2000" u="sng" dirty="0" err="1" smtClean="0">
                <a:solidFill>
                  <a:schemeClr val="tx1"/>
                </a:solidFill>
              </a:rPr>
              <a:t>paper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grid</a:t>
            </a:r>
            <a:r>
              <a:rPr lang="fr-FR" sz="2000" dirty="0" smtClean="0">
                <a:solidFill>
                  <a:schemeClr val="tx1"/>
                </a:solidFill>
              </a:rPr>
              <a:t> to </a:t>
            </a:r>
            <a:r>
              <a:rPr lang="fr-FR" sz="2000" dirty="0" err="1" smtClean="0">
                <a:solidFill>
                  <a:schemeClr val="tx1"/>
                </a:solidFill>
              </a:rPr>
              <a:t>assess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other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players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endParaRPr lang="fr-FR" sz="2000" dirty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fr-FR" sz="2000" dirty="0" smtClean="0">
                <a:solidFill>
                  <a:schemeClr val="tx1"/>
                </a:solidFill>
              </a:rPr>
              <a:t>There </a:t>
            </a:r>
            <a:r>
              <a:rPr lang="fr-FR" sz="2000" dirty="0" err="1" smtClean="0">
                <a:solidFill>
                  <a:schemeClr val="tx1"/>
                </a:solidFill>
              </a:rPr>
              <a:t>is</a:t>
            </a:r>
            <a:r>
              <a:rPr lang="fr-FR" sz="2000" dirty="0" smtClean="0">
                <a:solidFill>
                  <a:schemeClr val="tx1"/>
                </a:solidFill>
              </a:rPr>
              <a:t> 1 plastic </a:t>
            </a:r>
            <a:r>
              <a:rPr lang="fr-FR" sz="2000" dirty="0" err="1" smtClean="0">
                <a:solidFill>
                  <a:schemeClr val="tx1"/>
                </a:solidFill>
              </a:rPr>
              <a:t>grid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per table to score </a:t>
            </a:r>
            <a:r>
              <a:rPr lang="fr-FR" sz="2000" dirty="0" err="1" smtClean="0">
                <a:solidFill>
                  <a:schemeClr val="tx1"/>
                </a:solidFill>
              </a:rPr>
              <a:t>players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using</a:t>
            </a:r>
            <a:r>
              <a:rPr lang="fr-FR" sz="2000" dirty="0" smtClean="0">
                <a:solidFill>
                  <a:schemeClr val="tx1"/>
                </a:solidFill>
              </a:rPr>
              <a:t> chips.</a:t>
            </a:r>
            <a:endParaRPr lang="fr-FR" sz="2000" dirty="0" smtClean="0">
              <a:solidFill>
                <a:schemeClr val="tx1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fr-FR" sz="2000" b="1" dirty="0" smtClean="0">
                <a:solidFill>
                  <a:schemeClr val="tx1"/>
                </a:solidFill>
              </a:rPr>
              <a:t>The </a:t>
            </a:r>
            <a:r>
              <a:rPr lang="fr-FR" sz="2000" b="1" dirty="0" err="1" smtClean="0">
                <a:solidFill>
                  <a:schemeClr val="tx1"/>
                </a:solidFill>
              </a:rPr>
              <a:t>youngest</a:t>
            </a:r>
            <a:r>
              <a:rPr lang="fr-FR" sz="2000" b="1" dirty="0" smtClean="0">
                <a:solidFill>
                  <a:schemeClr val="tx1"/>
                </a:solidFill>
              </a:rPr>
              <a:t> </a:t>
            </a:r>
            <a:r>
              <a:rPr lang="fr-FR" sz="2000" b="1" dirty="0" err="1" smtClean="0">
                <a:solidFill>
                  <a:schemeClr val="tx1"/>
                </a:solidFill>
              </a:rPr>
              <a:t>player</a:t>
            </a:r>
            <a:r>
              <a:rPr lang="fr-FR" sz="2000" b="1" dirty="0" smtClean="0">
                <a:solidFill>
                  <a:schemeClr val="tx1"/>
                </a:solidFill>
              </a:rPr>
              <a:t> </a:t>
            </a:r>
            <a:r>
              <a:rPr lang="fr-FR" sz="2000" b="1" dirty="0" err="1" smtClean="0">
                <a:solidFill>
                  <a:schemeClr val="tx1"/>
                </a:solidFill>
              </a:rPr>
              <a:t>starts</a:t>
            </a:r>
            <a:r>
              <a:rPr lang="fr-FR" sz="2000" b="1" dirty="0" smtClean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by </a:t>
            </a:r>
            <a:r>
              <a:rPr lang="fr-FR" sz="2000" dirty="0" err="1" smtClean="0">
                <a:solidFill>
                  <a:schemeClr val="tx1"/>
                </a:solidFill>
              </a:rPr>
              <a:t>placing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his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plastic </a:t>
            </a:r>
            <a:r>
              <a:rPr lang="fr-FR" sz="2000" dirty="0" err="1" smtClean="0">
                <a:solidFill>
                  <a:schemeClr val="tx1"/>
                </a:solidFill>
              </a:rPr>
              <a:t>grid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in the centre of the table and </a:t>
            </a:r>
            <a:r>
              <a:rPr lang="fr-FR" sz="2000" dirty="0" err="1" smtClean="0">
                <a:solidFill>
                  <a:schemeClr val="tx1"/>
                </a:solidFill>
              </a:rPr>
              <a:t>turning</a:t>
            </a:r>
            <a:r>
              <a:rPr lang="fr-FR" sz="2000" dirty="0" smtClean="0">
                <a:solidFill>
                  <a:schemeClr val="tx1"/>
                </a:solidFill>
              </a:rPr>
              <a:t> over a </a:t>
            </a:r>
            <a:r>
              <a:rPr lang="fr-FR" sz="2000" dirty="0" err="1" smtClean="0">
                <a:solidFill>
                  <a:schemeClr val="tx1"/>
                </a:solidFill>
              </a:rPr>
              <a:t>card</a:t>
            </a:r>
            <a:r>
              <a:rPr lang="fr-FR" sz="2000" dirty="0" smtClean="0">
                <a:solidFill>
                  <a:schemeClr val="tx1"/>
                </a:solidFill>
              </a:rPr>
              <a:t>. 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FR" sz="2000" dirty="0" smtClean="0">
                <a:solidFill>
                  <a:schemeClr val="tx1"/>
                </a:solidFill>
              </a:rPr>
              <a:t>The </a:t>
            </a:r>
            <a:r>
              <a:rPr lang="fr-FR" sz="2000" dirty="0" err="1" smtClean="0">
                <a:solidFill>
                  <a:schemeClr val="tx1"/>
                </a:solidFill>
              </a:rPr>
              <a:t>player</a:t>
            </a:r>
            <a:r>
              <a:rPr lang="fr-FR" sz="2000" dirty="0" smtClean="0">
                <a:solidFill>
                  <a:schemeClr val="tx1"/>
                </a:solidFill>
              </a:rPr>
              <a:t> has </a:t>
            </a:r>
            <a:r>
              <a:rPr lang="fr-FR" sz="2000" b="1" dirty="0" smtClean="0">
                <a:solidFill>
                  <a:schemeClr val="tx1"/>
                </a:solidFill>
              </a:rPr>
              <a:t>10 seconds </a:t>
            </a:r>
            <a:r>
              <a:rPr lang="fr-FR" sz="2000" dirty="0" smtClean="0">
                <a:solidFill>
                  <a:schemeClr val="tx1"/>
                </a:solidFill>
              </a:rPr>
              <a:t>to </a:t>
            </a:r>
            <a:r>
              <a:rPr lang="fr-FR" sz="2000" dirty="0" err="1" smtClean="0">
                <a:solidFill>
                  <a:schemeClr val="tx1"/>
                </a:solidFill>
              </a:rPr>
              <a:t>think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before</a:t>
            </a:r>
            <a:r>
              <a:rPr lang="fr-FR" sz="2000" dirty="0" smtClean="0">
                <a:solidFill>
                  <a:schemeClr val="tx1"/>
                </a:solidFill>
              </a:rPr>
              <a:t> </a:t>
            </a:r>
            <a:r>
              <a:rPr lang="fr-FR" sz="2000" dirty="0" err="1" smtClean="0">
                <a:solidFill>
                  <a:schemeClr val="tx1"/>
                </a:solidFill>
              </a:rPr>
              <a:t>beginning</a:t>
            </a:r>
            <a:r>
              <a:rPr lang="fr-FR" sz="2000" dirty="0" smtClean="0">
                <a:solidFill>
                  <a:schemeClr val="tx1"/>
                </a:solidFill>
              </a:rPr>
              <a:t> to </a:t>
            </a:r>
            <a:r>
              <a:rPr lang="fr-FR" sz="2000" dirty="0" err="1" smtClean="0">
                <a:solidFill>
                  <a:schemeClr val="tx1"/>
                </a:solidFill>
              </a:rPr>
              <a:t>speak</a:t>
            </a:r>
            <a:r>
              <a:rPr lang="fr-FR" sz="2000" dirty="0" smtClean="0">
                <a:solidFill>
                  <a:schemeClr val="tx1"/>
                </a:solidFill>
              </a:rPr>
              <a:t>. 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FR" sz="2000" dirty="0">
                <a:solidFill>
                  <a:schemeClr val="tx1"/>
                </a:solidFill>
              </a:rPr>
              <a:t>S/He must </a:t>
            </a:r>
            <a:r>
              <a:rPr lang="fr-FR" sz="2000" dirty="0" err="1" smtClean="0">
                <a:solidFill>
                  <a:schemeClr val="tx1"/>
                </a:solidFill>
              </a:rPr>
              <a:t>speak</a:t>
            </a:r>
            <a:r>
              <a:rPr lang="fr-FR" sz="2000" dirty="0" smtClean="0">
                <a:solidFill>
                  <a:schemeClr val="tx1"/>
                </a:solidFill>
              </a:rPr>
              <a:t> for </a:t>
            </a:r>
            <a:r>
              <a:rPr lang="fr-FR" sz="2000" u="sng" dirty="0" err="1" smtClean="0">
                <a:solidFill>
                  <a:schemeClr val="tx1"/>
                </a:solidFill>
              </a:rPr>
              <a:t>at</a:t>
            </a:r>
            <a:r>
              <a:rPr lang="fr-FR" sz="2000" u="sng" dirty="0" smtClean="0">
                <a:solidFill>
                  <a:schemeClr val="tx1"/>
                </a:solidFill>
              </a:rPr>
              <a:t> least </a:t>
            </a:r>
            <a:r>
              <a:rPr lang="fr-FR" sz="2000" b="1" dirty="0">
                <a:solidFill>
                  <a:schemeClr val="tx1"/>
                </a:solidFill>
              </a:rPr>
              <a:t>3</a:t>
            </a:r>
            <a:r>
              <a:rPr lang="fr-FR" sz="2000" b="1" dirty="0" smtClean="0">
                <a:solidFill>
                  <a:schemeClr val="tx1"/>
                </a:solidFill>
              </a:rPr>
              <a:t> </a:t>
            </a:r>
            <a:r>
              <a:rPr lang="fr-FR" sz="2000" b="1" dirty="0" smtClean="0">
                <a:solidFill>
                  <a:schemeClr val="tx1"/>
                </a:solidFill>
              </a:rPr>
              <a:t>minutes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to best </a:t>
            </a:r>
            <a:r>
              <a:rPr lang="fr-FR" sz="2000" dirty="0" err="1" smtClean="0">
                <a:solidFill>
                  <a:schemeClr val="tx1"/>
                </a:solidFill>
              </a:rPr>
              <a:t>answer</a:t>
            </a:r>
            <a:r>
              <a:rPr lang="fr-FR" sz="2000" dirty="0" smtClean="0">
                <a:solidFill>
                  <a:schemeClr val="tx1"/>
                </a:solidFill>
              </a:rPr>
              <a:t> the question.</a:t>
            </a:r>
            <a:endParaRPr lang="fr-FR" sz="1600" dirty="0" smtClean="0">
              <a:solidFill>
                <a:schemeClr val="tx1"/>
              </a:solidFill>
            </a:endParaRPr>
          </a:p>
          <a:p>
            <a:pPr marL="914400" lvl="1" indent="-457200" algn="l">
              <a:buFont typeface="+mj-lt"/>
              <a:buAutoNum type="arabicPeriod"/>
            </a:pPr>
            <a:r>
              <a:rPr lang="fr-FR" sz="1600" b="1" dirty="0">
                <a:solidFill>
                  <a:srgbClr val="00B050"/>
                </a:solidFill>
              </a:rPr>
              <a:t>The </a:t>
            </a:r>
            <a:r>
              <a:rPr lang="fr-FR" sz="1600" b="1" dirty="0" err="1">
                <a:solidFill>
                  <a:srgbClr val="00B050"/>
                </a:solidFill>
              </a:rPr>
              <a:t>applicant</a:t>
            </a:r>
            <a:r>
              <a:rPr lang="fr-FR" sz="1600" b="1" dirty="0">
                <a:solidFill>
                  <a:srgbClr val="00B050"/>
                </a:solidFill>
              </a:rPr>
              <a:t> </a:t>
            </a:r>
            <a:r>
              <a:rPr lang="fr-FR" sz="1600" b="1" u="sng" dirty="0">
                <a:solidFill>
                  <a:srgbClr val="00B050"/>
                </a:solidFill>
              </a:rPr>
              <a:t>closes </a:t>
            </a:r>
            <a:r>
              <a:rPr lang="fr-FR" sz="1600" b="1" u="sng" dirty="0" err="1">
                <a:solidFill>
                  <a:srgbClr val="00B050"/>
                </a:solidFill>
              </a:rPr>
              <a:t>his</a:t>
            </a:r>
            <a:r>
              <a:rPr lang="fr-FR" sz="1600" b="1" u="sng" dirty="0">
                <a:solidFill>
                  <a:srgbClr val="00B050"/>
                </a:solidFill>
              </a:rPr>
              <a:t> </a:t>
            </a:r>
            <a:r>
              <a:rPr lang="fr-FR" sz="1600" b="1" u="sng" dirty="0" err="1">
                <a:solidFill>
                  <a:srgbClr val="00B050"/>
                </a:solidFill>
              </a:rPr>
              <a:t>eyes</a:t>
            </a:r>
            <a:r>
              <a:rPr lang="fr-FR" sz="1600" b="1" u="sng" dirty="0">
                <a:solidFill>
                  <a:srgbClr val="00B050"/>
                </a:solidFill>
              </a:rPr>
              <a:t> </a:t>
            </a:r>
            <a:r>
              <a:rPr lang="fr-FR" sz="1600" b="1" dirty="0">
                <a:solidFill>
                  <a:srgbClr val="00B050"/>
                </a:solidFill>
              </a:rPr>
              <a:t>for 10 seconds </a:t>
            </a:r>
            <a:r>
              <a:rPr lang="fr-FR" sz="1600" b="1" dirty="0" err="1">
                <a:solidFill>
                  <a:srgbClr val="00B050"/>
                </a:solidFill>
              </a:rPr>
              <a:t>whilst</a:t>
            </a:r>
            <a:r>
              <a:rPr lang="fr-FR" sz="1600" b="1" dirty="0">
                <a:solidFill>
                  <a:srgbClr val="00B050"/>
                </a:solidFill>
              </a:rPr>
              <a:t> the Panel scores </a:t>
            </a:r>
            <a:r>
              <a:rPr lang="fr-FR" sz="1600" b="1" dirty="0" err="1">
                <a:solidFill>
                  <a:srgbClr val="00B050"/>
                </a:solidFill>
              </a:rPr>
              <a:t>with</a:t>
            </a:r>
            <a:r>
              <a:rPr lang="fr-FR" sz="1600" b="1" dirty="0">
                <a:solidFill>
                  <a:srgbClr val="00B050"/>
                </a:solidFill>
              </a:rPr>
              <a:t> chips.</a:t>
            </a:r>
          </a:p>
          <a:p>
            <a:pPr marL="914400" lvl="1" indent="-457200" algn="l">
              <a:buFont typeface="+mj-lt"/>
              <a:buAutoNum type="arabicPeriod"/>
            </a:pPr>
            <a:r>
              <a:rPr lang="fr-FR" sz="1600" dirty="0" smtClean="0">
                <a:solidFill>
                  <a:schemeClr val="tx1"/>
                </a:solidFill>
              </a:rPr>
              <a:t>The </a:t>
            </a:r>
            <a:r>
              <a:rPr lang="fr-FR" sz="1600" dirty="0" err="1" smtClean="0">
                <a:solidFill>
                  <a:schemeClr val="tx1"/>
                </a:solidFill>
              </a:rPr>
              <a:t>other</a:t>
            </a:r>
            <a:r>
              <a:rPr lang="fr-FR" sz="1600" dirty="0" smtClean="0">
                <a:solidFill>
                  <a:schemeClr val="tx1"/>
                </a:solidFill>
              </a:rPr>
              <a:t> </a:t>
            </a:r>
            <a:r>
              <a:rPr lang="fr-FR" sz="1600" dirty="0" err="1" smtClean="0">
                <a:solidFill>
                  <a:schemeClr val="tx1"/>
                </a:solidFill>
              </a:rPr>
              <a:t>players</a:t>
            </a:r>
            <a:r>
              <a:rPr lang="fr-FR" sz="1600" dirty="0" smtClean="0">
                <a:solidFill>
                  <a:schemeClr val="tx1"/>
                </a:solidFill>
              </a:rPr>
              <a:t> (= PANEL ) place chips on the plastic </a:t>
            </a:r>
            <a:r>
              <a:rPr lang="fr-FR" sz="1600" dirty="0" err="1" smtClean="0">
                <a:solidFill>
                  <a:schemeClr val="tx1"/>
                </a:solidFill>
              </a:rPr>
              <a:t>grid</a:t>
            </a:r>
            <a:r>
              <a:rPr lang="fr-FR" sz="1600" dirty="0" smtClean="0">
                <a:solidFill>
                  <a:schemeClr val="tx1"/>
                </a:solidFill>
              </a:rPr>
              <a:t> to score the </a:t>
            </a:r>
            <a:r>
              <a:rPr lang="fr-FR" sz="1600" dirty="0" err="1" smtClean="0">
                <a:solidFill>
                  <a:schemeClr val="tx1"/>
                </a:solidFill>
              </a:rPr>
              <a:t>applicant</a:t>
            </a:r>
            <a:r>
              <a:rPr lang="fr-FR" sz="1600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FR" sz="2000" b="1" dirty="0" err="1" smtClean="0">
                <a:solidFill>
                  <a:schemeClr val="tx1"/>
                </a:solidFill>
              </a:rPr>
              <a:t>At</a:t>
            </a:r>
            <a:r>
              <a:rPr lang="fr-FR" sz="2000" b="1" dirty="0" smtClean="0">
                <a:solidFill>
                  <a:schemeClr val="tx1"/>
                </a:solidFill>
              </a:rPr>
              <a:t> </a:t>
            </a:r>
            <a:r>
              <a:rPr lang="fr-FR" sz="2000" b="1" dirty="0">
                <a:solidFill>
                  <a:schemeClr val="tx1"/>
                </a:solidFill>
              </a:rPr>
              <a:t>the end of </a:t>
            </a:r>
            <a:r>
              <a:rPr lang="fr-FR" sz="2000" b="1" u="sng" dirty="0" err="1">
                <a:solidFill>
                  <a:schemeClr val="tx1"/>
                </a:solidFill>
              </a:rPr>
              <a:t>each</a:t>
            </a:r>
            <a:r>
              <a:rPr lang="fr-FR" sz="2000" b="1" u="sng" dirty="0">
                <a:solidFill>
                  <a:schemeClr val="tx1"/>
                </a:solidFill>
              </a:rPr>
              <a:t> question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smtClean="0">
                <a:solidFill>
                  <a:schemeClr val="tx1"/>
                </a:solidFill>
              </a:rPr>
              <a:t>the panel </a:t>
            </a:r>
            <a:r>
              <a:rPr lang="fr-FR" sz="2000" b="1" dirty="0" err="1" smtClean="0">
                <a:solidFill>
                  <a:schemeClr val="tx1"/>
                </a:solidFill>
              </a:rPr>
              <a:t>fill</a:t>
            </a:r>
            <a:r>
              <a:rPr lang="fr-FR" sz="2000" b="1" dirty="0" smtClean="0">
                <a:solidFill>
                  <a:schemeClr val="tx1"/>
                </a:solidFill>
              </a:rPr>
              <a:t> </a:t>
            </a:r>
            <a:r>
              <a:rPr lang="fr-FR" sz="2000" b="1" dirty="0">
                <a:solidFill>
                  <a:schemeClr val="tx1"/>
                </a:solidFill>
              </a:rPr>
              <a:t>in </a:t>
            </a:r>
            <a:r>
              <a:rPr lang="fr-FR" sz="2000" b="1" dirty="0" err="1" smtClean="0">
                <a:solidFill>
                  <a:schemeClr val="tx1"/>
                </a:solidFill>
              </a:rPr>
              <a:t>their</a:t>
            </a:r>
            <a:r>
              <a:rPr lang="fr-FR" sz="2000" b="1" dirty="0" smtClean="0">
                <a:solidFill>
                  <a:schemeClr val="tx1"/>
                </a:solidFill>
              </a:rPr>
              <a:t> </a:t>
            </a:r>
            <a:r>
              <a:rPr lang="fr-FR" sz="2000" b="1" dirty="0" err="1" smtClean="0">
                <a:solidFill>
                  <a:srgbClr val="FF0000"/>
                </a:solidFill>
              </a:rPr>
              <a:t>paper</a:t>
            </a:r>
            <a:r>
              <a:rPr lang="fr-FR" sz="2000" b="1" dirty="0" smtClean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scorecards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with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 smtClean="0">
                <a:solidFill>
                  <a:schemeClr val="tx1"/>
                </a:solidFill>
              </a:rPr>
              <a:t>their</a:t>
            </a:r>
            <a:r>
              <a:rPr lang="fr-FR" sz="2000" b="1" dirty="0" smtClean="0">
                <a:solidFill>
                  <a:schemeClr val="tx1"/>
                </a:solidFill>
              </a:rPr>
              <a:t> </a:t>
            </a:r>
            <a:r>
              <a:rPr lang="fr-FR" sz="2000" b="1" dirty="0" err="1" smtClean="0">
                <a:solidFill>
                  <a:schemeClr val="tx1"/>
                </a:solidFill>
              </a:rPr>
              <a:t>comments</a:t>
            </a:r>
            <a:r>
              <a:rPr lang="fr-FR" sz="2000" b="1" dirty="0" smtClean="0">
                <a:solidFill>
                  <a:schemeClr val="tx1"/>
                </a:solidFill>
              </a:rPr>
              <a:t> </a:t>
            </a:r>
            <a:r>
              <a:rPr lang="fr-FR" sz="2000" b="1" dirty="0">
                <a:solidFill>
                  <a:schemeClr val="tx1"/>
                </a:solidFill>
              </a:rPr>
              <a:t>about how to best </a:t>
            </a:r>
            <a:r>
              <a:rPr lang="fr-FR" sz="2000" b="1" dirty="0" err="1">
                <a:solidFill>
                  <a:schemeClr val="tx1"/>
                </a:solidFill>
              </a:rPr>
              <a:t>answer</a:t>
            </a:r>
            <a:r>
              <a:rPr lang="fr-FR" sz="2000" b="1" dirty="0">
                <a:solidFill>
                  <a:schemeClr val="tx1"/>
                </a:solidFill>
              </a:rPr>
              <a:t> the questions (on the back</a:t>
            </a:r>
            <a:r>
              <a:rPr lang="fr-FR" sz="2000" b="1" dirty="0" smtClean="0">
                <a:solidFill>
                  <a:schemeClr val="tx1"/>
                </a:solidFill>
              </a:rPr>
              <a:t>). </a:t>
            </a:r>
            <a:r>
              <a:rPr lang="fr-FR" sz="2000" b="1" dirty="0" err="1" smtClean="0">
                <a:solidFill>
                  <a:srgbClr val="0070C0"/>
                </a:solidFill>
              </a:rPr>
              <a:t>Allow</a:t>
            </a:r>
            <a:r>
              <a:rPr lang="fr-FR" sz="2000" b="1" dirty="0" smtClean="0">
                <a:solidFill>
                  <a:srgbClr val="0070C0"/>
                </a:solidFill>
              </a:rPr>
              <a:t> 2 minutes </a:t>
            </a:r>
            <a:r>
              <a:rPr lang="fr-FR" sz="2000" b="1" dirty="0" smtClean="0">
                <a:solidFill>
                  <a:srgbClr val="0070C0"/>
                </a:solidFill>
              </a:rPr>
              <a:t>in </a:t>
            </a:r>
            <a:r>
              <a:rPr lang="fr-FR" sz="2000" b="1" dirty="0" err="1" smtClean="0">
                <a:solidFill>
                  <a:srgbClr val="0070C0"/>
                </a:solidFill>
              </a:rPr>
              <a:t>between</a:t>
            </a:r>
            <a:r>
              <a:rPr lang="fr-FR" sz="2000" b="1" dirty="0" smtClean="0">
                <a:solidFill>
                  <a:srgbClr val="0070C0"/>
                </a:solidFill>
              </a:rPr>
              <a:t> </a:t>
            </a:r>
            <a:r>
              <a:rPr lang="fr-FR" sz="2000" b="1" dirty="0" smtClean="0">
                <a:solidFill>
                  <a:srgbClr val="0070C0"/>
                </a:solidFill>
              </a:rPr>
              <a:t>questions for </a:t>
            </a:r>
            <a:r>
              <a:rPr lang="fr-FR" sz="2000" b="1" dirty="0" err="1" smtClean="0">
                <a:solidFill>
                  <a:srgbClr val="0070C0"/>
                </a:solidFill>
              </a:rPr>
              <a:t>this</a:t>
            </a:r>
            <a:r>
              <a:rPr lang="fr-FR" sz="2000" b="1" dirty="0" smtClean="0">
                <a:solidFill>
                  <a:srgbClr val="0070C0"/>
                </a:solidFill>
              </a:rPr>
              <a:t>.</a:t>
            </a:r>
            <a:endParaRPr lang="fr-FR" sz="2000" b="1" dirty="0">
              <a:solidFill>
                <a:srgbClr val="0070C0"/>
              </a:solidFill>
            </a:endParaRPr>
          </a:p>
          <a:p>
            <a:pPr marL="457200" indent="-457200" algn="l">
              <a:buFont typeface="+mj-lt"/>
              <a:buAutoNum type="arabicPeriod"/>
            </a:pPr>
            <a:r>
              <a:rPr lang="fr-FR" sz="2000" dirty="0" smtClean="0">
                <a:solidFill>
                  <a:schemeClr val="tx1"/>
                </a:solidFill>
              </a:rPr>
              <a:t>ONE round = </a:t>
            </a:r>
            <a:r>
              <a:rPr lang="fr-FR" sz="2000" u="sng" dirty="0" err="1" smtClean="0">
                <a:solidFill>
                  <a:schemeClr val="tx1"/>
                </a:solidFill>
              </a:rPr>
              <a:t>every</a:t>
            </a:r>
            <a:r>
              <a:rPr lang="fr-FR" sz="2000" u="sng" dirty="0" smtClean="0">
                <a:solidFill>
                  <a:schemeClr val="tx1"/>
                </a:solidFill>
              </a:rPr>
              <a:t> </a:t>
            </a:r>
            <a:r>
              <a:rPr lang="fr-FR" sz="2000" u="sng" dirty="0" err="1" smtClean="0">
                <a:solidFill>
                  <a:schemeClr val="tx1"/>
                </a:solidFill>
              </a:rPr>
              <a:t>player</a:t>
            </a:r>
            <a:r>
              <a:rPr lang="fr-FR" sz="2000" u="sng" dirty="0" smtClean="0">
                <a:solidFill>
                  <a:schemeClr val="tx1"/>
                </a:solidFill>
              </a:rPr>
              <a:t> </a:t>
            </a:r>
            <a:r>
              <a:rPr lang="fr-FR" sz="2000" dirty="0" smtClean="0">
                <a:solidFill>
                  <a:schemeClr val="tx1"/>
                </a:solidFill>
              </a:rPr>
              <a:t>has </a:t>
            </a:r>
            <a:r>
              <a:rPr lang="fr-FR" sz="2000" dirty="0" err="1" smtClean="0">
                <a:solidFill>
                  <a:schemeClr val="tx1"/>
                </a:solidFill>
              </a:rPr>
              <a:t>answered</a:t>
            </a:r>
            <a:r>
              <a:rPr lang="fr-FR" sz="2000" dirty="0" smtClean="0">
                <a:solidFill>
                  <a:schemeClr val="tx1"/>
                </a:solidFill>
              </a:rPr>
              <a:t> 1 question. </a:t>
            </a:r>
          </a:p>
          <a:p>
            <a:pPr marL="457200" indent="-457200" algn="l">
              <a:buFont typeface="+mj-lt"/>
              <a:buAutoNum type="arabicPeriod"/>
            </a:pPr>
            <a:r>
              <a:rPr lang="fr-FR" sz="2000" dirty="0" smtClean="0">
                <a:solidFill>
                  <a:schemeClr val="tx1"/>
                </a:solidFill>
              </a:rPr>
              <a:t>Play </a:t>
            </a:r>
            <a:r>
              <a:rPr lang="fr-FR" sz="2000" dirty="0" err="1" smtClean="0">
                <a:solidFill>
                  <a:schemeClr val="tx1"/>
                </a:solidFill>
              </a:rPr>
              <a:t>at</a:t>
            </a:r>
            <a:r>
              <a:rPr lang="fr-FR" sz="2000" dirty="0" smtClean="0">
                <a:solidFill>
                  <a:schemeClr val="tx1"/>
                </a:solidFill>
              </a:rPr>
              <a:t> least 2-3 rounds </a:t>
            </a:r>
            <a:r>
              <a:rPr lang="fr-FR" sz="2000" b="1" dirty="0" err="1" smtClean="0">
                <a:solidFill>
                  <a:schemeClr val="tx1"/>
                </a:solidFill>
              </a:rPr>
              <a:t>until</a:t>
            </a:r>
            <a:r>
              <a:rPr lang="fr-FR" sz="2000" b="1" dirty="0" smtClean="0">
                <a:solidFill>
                  <a:schemeClr val="tx1"/>
                </a:solidFill>
              </a:rPr>
              <a:t> all the </a:t>
            </a:r>
            <a:r>
              <a:rPr lang="fr-FR" sz="2000" b="1" dirty="0" err="1" smtClean="0">
                <a:solidFill>
                  <a:schemeClr val="tx1"/>
                </a:solidFill>
              </a:rPr>
              <a:t>cards</a:t>
            </a:r>
            <a:r>
              <a:rPr lang="fr-FR" sz="2000" b="1" dirty="0" smtClean="0">
                <a:solidFill>
                  <a:schemeClr val="tx1"/>
                </a:solidFill>
              </a:rPr>
              <a:t> have been </a:t>
            </a:r>
            <a:r>
              <a:rPr lang="fr-FR" sz="2000" b="1" dirty="0" err="1" smtClean="0">
                <a:solidFill>
                  <a:schemeClr val="tx1"/>
                </a:solidFill>
              </a:rPr>
              <a:t>turned</a:t>
            </a:r>
            <a:r>
              <a:rPr lang="fr-FR" sz="2000" b="1" dirty="0" smtClean="0">
                <a:solidFill>
                  <a:schemeClr val="tx1"/>
                </a:solidFill>
              </a:rPr>
              <a:t> over.</a:t>
            </a:r>
          </a:p>
          <a:p>
            <a:pPr marL="457200" indent="-457200" algn="l">
              <a:buFont typeface="Arial" pitchFamily="34" charset="0"/>
              <a:buChar char="•"/>
            </a:pPr>
            <a:endParaRPr lang="fr-FR" sz="700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251520" y="11663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smtClean="0">
                <a:solidFill>
                  <a:srgbClr val="00B050"/>
                </a:solidFill>
              </a:rPr>
              <a:t>Interview game</a:t>
            </a:r>
            <a:endParaRPr lang="fr-FR" sz="4800" dirty="0">
              <a:solidFill>
                <a:srgbClr val="00B050"/>
              </a:solidFill>
            </a:endParaRPr>
          </a:p>
        </p:txBody>
      </p:sp>
      <p:pic>
        <p:nvPicPr>
          <p:cNvPr id="7" name="Picture 2" descr="http://lempnet.itcilo.org/en/interviews/resolveUid/8b032d531189b7761ba31c16822a6e20/image_thum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165618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www.cdefi.fr/images/photos/0004/img_1196958214617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919" y="5658690"/>
            <a:ext cx="868561" cy="581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6802" y="116632"/>
            <a:ext cx="1645678" cy="237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ZoneTexte 10"/>
          <p:cNvSpPr txBox="1"/>
          <p:nvPr/>
        </p:nvSpPr>
        <p:spPr>
          <a:xfrm>
            <a:off x="7516320" y="302160"/>
            <a:ext cx="10913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Hot</a:t>
            </a:r>
          </a:p>
          <a:p>
            <a:pPr algn="ctr"/>
            <a:r>
              <a:rPr lang="fr-FR" sz="2800" b="1" dirty="0" smtClean="0">
                <a:solidFill>
                  <a:schemeClr val="bg1"/>
                </a:solidFill>
              </a:rPr>
              <a:t>Seat</a:t>
            </a:r>
            <a:endParaRPr lang="en-US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402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229600" cy="1143000"/>
          </a:xfrm>
        </p:spPr>
        <p:txBody>
          <a:bodyPr/>
          <a:lstStyle/>
          <a:p>
            <a:r>
              <a:rPr lang="fr-FR" dirty="0" err="1" smtClean="0"/>
              <a:t>Scoring</a:t>
            </a:r>
            <a:r>
              <a:rPr lang="fr-FR" dirty="0" smtClean="0"/>
              <a:t> system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2088232"/>
            <a:ext cx="8336555" cy="4725144"/>
          </a:xfrm>
        </p:spPr>
        <p:txBody>
          <a:bodyPr>
            <a:noAutofit/>
          </a:bodyPr>
          <a:lstStyle/>
          <a:p>
            <a:pPr marL="457200" indent="-457200"/>
            <a:r>
              <a:rPr lang="fr-FR" sz="2000" dirty="0"/>
              <a:t>You are </a:t>
            </a:r>
            <a:r>
              <a:rPr lang="fr-FR" sz="2000" b="1" dirty="0" err="1"/>
              <a:t>awarded</a:t>
            </a:r>
            <a:r>
              <a:rPr lang="fr-FR" sz="2000" b="1" dirty="0"/>
              <a:t> chips </a:t>
            </a:r>
            <a:r>
              <a:rPr lang="fr-FR" sz="2000" dirty="0"/>
              <a:t>by the jury (the </a:t>
            </a:r>
            <a:r>
              <a:rPr lang="fr-FR" sz="2000" dirty="0" err="1"/>
              <a:t>other</a:t>
            </a:r>
            <a:r>
              <a:rPr lang="fr-FR" sz="2000" dirty="0"/>
              <a:t> </a:t>
            </a:r>
            <a:r>
              <a:rPr lang="fr-FR" sz="2000" dirty="0" err="1"/>
              <a:t>players</a:t>
            </a:r>
            <a:r>
              <a:rPr lang="fr-FR" sz="2000" dirty="0"/>
              <a:t>) </a:t>
            </a:r>
            <a:r>
              <a:rPr lang="fr-FR" sz="2000" b="1" dirty="0" err="1"/>
              <a:t>depending</a:t>
            </a:r>
            <a:r>
              <a:rPr lang="fr-FR" sz="2000" b="1" dirty="0"/>
              <a:t> on </a:t>
            </a:r>
            <a:r>
              <a:rPr lang="fr-FR" sz="2000" b="1" dirty="0" err="1"/>
              <a:t>your</a:t>
            </a:r>
            <a:r>
              <a:rPr lang="fr-FR" sz="2000" b="1" dirty="0"/>
              <a:t> performance</a:t>
            </a:r>
            <a:r>
              <a:rPr lang="fr-FR" sz="2000" dirty="0" smtClean="0"/>
              <a:t>.* </a:t>
            </a:r>
            <a:r>
              <a:rPr lang="fr-FR" sz="2000" dirty="0" err="1"/>
              <a:t>see</a:t>
            </a:r>
            <a:r>
              <a:rPr lang="fr-FR" sz="2000" dirty="0"/>
              <a:t> 4 </a:t>
            </a:r>
            <a:r>
              <a:rPr lang="fr-FR" sz="2000" dirty="0" err="1"/>
              <a:t>colour</a:t>
            </a:r>
            <a:r>
              <a:rPr lang="fr-FR" sz="2000" dirty="0"/>
              <a:t> « pots </a:t>
            </a:r>
            <a:r>
              <a:rPr lang="fr-FR" sz="2000" dirty="0" smtClean="0"/>
              <a:t>» per </a:t>
            </a:r>
            <a:r>
              <a:rPr lang="fr-FR" sz="2000" dirty="0" err="1" smtClean="0"/>
              <a:t>category</a:t>
            </a:r>
            <a:r>
              <a:rPr lang="fr-FR" sz="2000" dirty="0" smtClean="0"/>
              <a:t> on </a:t>
            </a:r>
            <a:r>
              <a:rPr lang="fr-FR" sz="2000" dirty="0" err="1" smtClean="0"/>
              <a:t>your</a:t>
            </a:r>
            <a:r>
              <a:rPr lang="fr-FR" sz="2000" dirty="0" smtClean="0"/>
              <a:t> plastic </a:t>
            </a:r>
            <a:r>
              <a:rPr lang="fr-FR" sz="2000" dirty="0" err="1" smtClean="0"/>
              <a:t>grid</a:t>
            </a:r>
            <a:r>
              <a:rPr lang="fr-FR" sz="2000" dirty="0" smtClean="0"/>
              <a:t>.</a:t>
            </a:r>
            <a:endParaRPr lang="fr-FR" sz="2000" dirty="0" smtClean="0"/>
          </a:p>
          <a:p>
            <a:pPr marL="457200" indent="-457200"/>
            <a:endParaRPr lang="fr-FR" sz="2000" dirty="0" smtClean="0"/>
          </a:p>
          <a:p>
            <a:pPr marL="457200" indent="-457200"/>
            <a:r>
              <a:rPr lang="fr-FR" sz="2000" dirty="0" smtClean="0"/>
              <a:t> = +</a:t>
            </a:r>
            <a:r>
              <a:rPr lang="fr-FR" sz="2000" dirty="0"/>
              <a:t>2 </a:t>
            </a:r>
            <a:r>
              <a:rPr lang="fr-FR" sz="2000" dirty="0" smtClean="0"/>
              <a:t>points                    = </a:t>
            </a:r>
            <a:r>
              <a:rPr lang="fr-FR" sz="2000" dirty="0"/>
              <a:t>- 1 point</a:t>
            </a:r>
          </a:p>
          <a:p>
            <a:pPr marL="457200" indent="-457200"/>
            <a:endParaRPr lang="fr-FR" sz="2000" dirty="0" smtClean="0"/>
          </a:p>
          <a:p>
            <a:pPr marL="457200" indent="-457200"/>
            <a:r>
              <a:rPr lang="fr-FR" sz="2000" dirty="0" smtClean="0"/>
              <a:t>The </a:t>
            </a:r>
            <a:r>
              <a:rPr lang="fr-FR" sz="2000" dirty="0" err="1" smtClean="0"/>
              <a:t>other</a:t>
            </a:r>
            <a:r>
              <a:rPr lang="fr-FR" sz="2000" dirty="0" smtClean="0"/>
              <a:t> </a:t>
            </a:r>
            <a:r>
              <a:rPr lang="fr-FR" sz="2000" dirty="0" err="1" smtClean="0"/>
              <a:t>players</a:t>
            </a:r>
            <a:r>
              <a:rPr lang="fr-FR" sz="2000" dirty="0" smtClean="0"/>
              <a:t> </a:t>
            </a:r>
            <a:r>
              <a:rPr lang="fr-FR" sz="2000" dirty="0" err="1"/>
              <a:t>will</a:t>
            </a:r>
            <a:r>
              <a:rPr lang="fr-FR" sz="2000" dirty="0"/>
              <a:t> </a:t>
            </a:r>
            <a:r>
              <a:rPr lang="fr-FR" sz="2000" b="1" dirty="0"/>
              <a:t>note down </a:t>
            </a:r>
            <a:r>
              <a:rPr lang="fr-FR" sz="2000" b="1" dirty="0" err="1"/>
              <a:t>any</a:t>
            </a:r>
            <a:r>
              <a:rPr lang="fr-FR" sz="2000" b="1" dirty="0"/>
              <a:t> </a:t>
            </a:r>
            <a:r>
              <a:rPr lang="fr-FR" sz="2000" b="1" dirty="0" err="1"/>
              <a:t>specific</a:t>
            </a:r>
            <a:r>
              <a:rPr lang="fr-FR" sz="2000" b="1" dirty="0"/>
              <a:t> </a:t>
            </a:r>
            <a:r>
              <a:rPr lang="fr-FR" sz="2000" b="1" dirty="0" err="1"/>
              <a:t>comments</a:t>
            </a:r>
            <a:r>
              <a:rPr lang="fr-FR" sz="2000" b="1" dirty="0"/>
              <a:t> </a:t>
            </a:r>
            <a:r>
              <a:rPr lang="fr-FR" sz="2000" dirty="0"/>
              <a:t>on </a:t>
            </a:r>
            <a:r>
              <a:rPr lang="fr-FR" sz="2000" dirty="0" smtClean="0"/>
              <a:t>the back of </a:t>
            </a:r>
            <a:r>
              <a:rPr lang="fr-FR" sz="2000" dirty="0" err="1" smtClean="0"/>
              <a:t>their</a:t>
            </a:r>
            <a:r>
              <a:rPr lang="fr-FR" sz="2000" dirty="0" smtClean="0"/>
              <a:t> </a:t>
            </a:r>
            <a:r>
              <a:rPr lang="fr-FR" sz="2000" dirty="0" err="1" smtClean="0">
                <a:solidFill>
                  <a:srgbClr val="FF0000"/>
                </a:solidFill>
              </a:rPr>
              <a:t>paper</a:t>
            </a:r>
            <a:r>
              <a:rPr lang="fr-FR" sz="2000" dirty="0" smtClean="0">
                <a:solidFill>
                  <a:srgbClr val="FF0000"/>
                </a:solidFill>
              </a:rPr>
              <a:t> </a:t>
            </a:r>
            <a:r>
              <a:rPr lang="fr-FR" sz="2000" dirty="0" err="1" smtClean="0"/>
              <a:t>scorecards</a:t>
            </a:r>
            <a:r>
              <a:rPr lang="fr-FR" sz="2000" dirty="0" smtClean="0"/>
              <a:t> </a:t>
            </a:r>
            <a:r>
              <a:rPr lang="fr-FR" sz="2000" dirty="0"/>
              <a:t>and place chips in the </a:t>
            </a:r>
            <a:r>
              <a:rPr lang="fr-FR" sz="2000" dirty="0" smtClean="0"/>
              <a:t>pots/</a:t>
            </a:r>
            <a:r>
              <a:rPr lang="fr-FR" sz="2000" dirty="0" err="1" smtClean="0"/>
              <a:t>categories</a:t>
            </a:r>
            <a:r>
              <a:rPr lang="fr-FR" sz="2000" dirty="0" smtClean="0"/>
              <a:t> </a:t>
            </a:r>
            <a:r>
              <a:rPr lang="fr-FR" sz="2000" dirty="0"/>
              <a:t>on </a:t>
            </a:r>
            <a:r>
              <a:rPr lang="fr-FR" sz="2000" dirty="0" err="1"/>
              <a:t>your</a:t>
            </a:r>
            <a:r>
              <a:rPr lang="fr-FR" sz="2000" dirty="0"/>
              <a:t> </a:t>
            </a:r>
            <a:r>
              <a:rPr lang="fr-FR" sz="2000" dirty="0" smtClean="0">
                <a:solidFill>
                  <a:srgbClr val="00B0F0"/>
                </a:solidFill>
              </a:rPr>
              <a:t>plastic</a:t>
            </a:r>
            <a:r>
              <a:rPr lang="fr-FR" sz="2000" dirty="0" smtClean="0"/>
              <a:t> </a:t>
            </a:r>
            <a:r>
              <a:rPr lang="fr-FR" sz="2000" dirty="0" err="1" smtClean="0"/>
              <a:t>grid</a:t>
            </a:r>
            <a:r>
              <a:rPr lang="fr-FR" sz="2000" dirty="0" smtClean="0"/>
              <a:t>. </a:t>
            </a:r>
            <a:endParaRPr lang="fr-FR" sz="2000" dirty="0"/>
          </a:p>
          <a:p>
            <a:pPr marL="457200" indent="-457200"/>
            <a:r>
              <a:rPr lang="fr-FR" sz="2000" dirty="0"/>
              <a:t>You </a:t>
            </a:r>
            <a:r>
              <a:rPr lang="fr-FR" sz="2000" b="1" dirty="0" err="1"/>
              <a:t>keep</a:t>
            </a:r>
            <a:r>
              <a:rPr lang="fr-FR" sz="2000" b="1" dirty="0"/>
              <a:t> </a:t>
            </a:r>
            <a:r>
              <a:rPr lang="fr-FR" sz="2000" b="1" dirty="0" err="1" smtClean="0"/>
              <a:t>your</a:t>
            </a:r>
            <a:r>
              <a:rPr lang="fr-FR" sz="2000" b="1" dirty="0" smtClean="0"/>
              <a:t> won chips on </a:t>
            </a:r>
            <a:r>
              <a:rPr lang="fr-FR" sz="2000" b="1" u="sng" dirty="0" smtClean="0">
                <a:solidFill>
                  <a:srgbClr val="FF0000"/>
                </a:solidFill>
              </a:rPr>
              <a:t>a </a:t>
            </a:r>
            <a:r>
              <a:rPr lang="fr-FR" sz="2000" b="1" u="sng" dirty="0" err="1" smtClean="0">
                <a:solidFill>
                  <a:srgbClr val="FF0000"/>
                </a:solidFill>
              </a:rPr>
              <a:t>seperate</a:t>
            </a:r>
            <a:r>
              <a:rPr lang="fr-FR" sz="2000" b="1" u="sng" dirty="0" smtClean="0">
                <a:solidFill>
                  <a:srgbClr val="FF0000"/>
                </a:solidFill>
              </a:rPr>
              <a:t> pile </a:t>
            </a:r>
            <a:r>
              <a:rPr lang="fr-FR" sz="2000" dirty="0"/>
              <a:t>– the </a:t>
            </a:r>
            <a:r>
              <a:rPr lang="fr-FR" sz="2000" dirty="0" err="1"/>
              <a:t>player</a:t>
            </a:r>
            <a:r>
              <a:rPr lang="fr-FR" sz="2000" dirty="0"/>
              <a:t> </a:t>
            </a:r>
            <a:r>
              <a:rPr lang="fr-FR" sz="2000" dirty="0" err="1"/>
              <a:t>with</a:t>
            </a:r>
            <a:r>
              <a:rPr lang="fr-FR" sz="2000" dirty="0"/>
              <a:t> the </a:t>
            </a:r>
            <a:r>
              <a:rPr lang="fr-FR" sz="2000" dirty="0" err="1"/>
              <a:t>most</a:t>
            </a:r>
            <a:r>
              <a:rPr lang="fr-FR" sz="2000" dirty="0"/>
              <a:t> </a:t>
            </a:r>
            <a:r>
              <a:rPr lang="fr-FR" sz="2000" dirty="0" smtClean="0"/>
              <a:t>points </a:t>
            </a:r>
            <a:r>
              <a:rPr lang="fr-FR" sz="2000" dirty="0" err="1" smtClean="0"/>
              <a:t>at</a:t>
            </a:r>
            <a:r>
              <a:rPr lang="fr-FR" sz="2000" dirty="0" smtClean="0"/>
              <a:t> </a:t>
            </a:r>
            <a:r>
              <a:rPr lang="fr-FR" sz="2000" dirty="0" smtClean="0"/>
              <a:t>the end of the </a:t>
            </a:r>
            <a:r>
              <a:rPr lang="fr-FR" sz="2000" dirty="0" err="1" smtClean="0"/>
              <a:t>game</a:t>
            </a:r>
            <a:r>
              <a:rPr lang="fr-FR" sz="2000" dirty="0" smtClean="0"/>
              <a:t> «</a:t>
            </a:r>
            <a:r>
              <a:rPr lang="fr-FR" sz="2000" dirty="0"/>
              <a:t> </a:t>
            </a:r>
            <a:r>
              <a:rPr lang="fr-FR" sz="2000" dirty="0" err="1"/>
              <a:t>wins</a:t>
            </a:r>
            <a:r>
              <a:rPr lang="fr-FR" sz="2000" dirty="0"/>
              <a:t> </a:t>
            </a:r>
            <a:r>
              <a:rPr lang="fr-FR" sz="2000" dirty="0" smtClean="0"/>
              <a:t>»</a:t>
            </a:r>
          </a:p>
          <a:p>
            <a:pPr marL="0" indent="0">
              <a:buNone/>
            </a:pPr>
            <a:r>
              <a:rPr lang="fr-FR" sz="2000" dirty="0" smtClean="0">
                <a:solidFill>
                  <a:srgbClr val="00B050"/>
                </a:solidFill>
                <a:sym typeface="Wingdings" pitchFamily="2" charset="2"/>
              </a:rPr>
              <a:t> </a:t>
            </a:r>
            <a:r>
              <a:rPr lang="fr-FR" sz="2000" dirty="0" err="1" smtClean="0">
                <a:solidFill>
                  <a:srgbClr val="00B050"/>
                </a:solidFill>
              </a:rPr>
              <a:t>Why</a:t>
            </a:r>
            <a:r>
              <a:rPr lang="fr-FR" sz="2000" dirty="0" smtClean="0">
                <a:solidFill>
                  <a:srgbClr val="00B050"/>
                </a:solidFill>
              </a:rPr>
              <a:t> not </a:t>
            </a:r>
            <a:r>
              <a:rPr lang="fr-FR" sz="2000" b="1" u="sng" dirty="0" err="1" smtClean="0">
                <a:solidFill>
                  <a:srgbClr val="00B050"/>
                </a:solidFill>
              </a:rPr>
              <a:t>add</a:t>
            </a:r>
            <a:r>
              <a:rPr lang="fr-FR" sz="2000" b="1" u="sng" dirty="0" smtClean="0">
                <a:solidFill>
                  <a:srgbClr val="00B050"/>
                </a:solidFill>
              </a:rPr>
              <a:t> extra questions </a:t>
            </a:r>
            <a:r>
              <a:rPr lang="fr-FR" sz="2000" dirty="0" smtClean="0">
                <a:solidFill>
                  <a:srgbClr val="00B050"/>
                </a:solidFill>
              </a:rPr>
              <a:t>on slips of </a:t>
            </a:r>
            <a:r>
              <a:rPr lang="fr-FR" sz="2000" dirty="0" err="1" smtClean="0">
                <a:solidFill>
                  <a:srgbClr val="00B050"/>
                </a:solidFill>
              </a:rPr>
              <a:t>paper</a:t>
            </a:r>
            <a:r>
              <a:rPr lang="fr-FR" sz="2000" dirty="0">
                <a:solidFill>
                  <a:srgbClr val="00B050"/>
                </a:solidFill>
              </a:rPr>
              <a:t>?</a:t>
            </a:r>
          </a:p>
          <a:p>
            <a:endParaRPr lang="fr-FR" sz="2000" dirty="0"/>
          </a:p>
        </p:txBody>
      </p:sp>
      <p:sp>
        <p:nvSpPr>
          <p:cNvPr id="6" name="Émoticône 5"/>
          <p:cNvSpPr/>
          <p:nvPr/>
        </p:nvSpPr>
        <p:spPr>
          <a:xfrm>
            <a:off x="265359" y="3101678"/>
            <a:ext cx="432047" cy="443023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7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982484"/>
            <a:ext cx="681412" cy="681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251520" y="11663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4800" smtClean="0">
                <a:solidFill>
                  <a:srgbClr val="00B050"/>
                </a:solidFill>
              </a:rPr>
              <a:t>Interview game</a:t>
            </a:r>
            <a:endParaRPr lang="fr-FR" sz="4800" dirty="0">
              <a:solidFill>
                <a:srgbClr val="00B050"/>
              </a:solidFill>
            </a:endParaRPr>
          </a:p>
        </p:txBody>
      </p:sp>
      <p:pic>
        <p:nvPicPr>
          <p:cNvPr id="9" name="Picture 2" descr="http://lempnet.itcilo.org/en/interviews/resolveUid/8b032d531189b7761ba31c16822a6e20/image_thum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116632"/>
            <a:ext cx="1242638" cy="12426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www.cdefi.fr/images/photos/0004/img_119695821461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7609" y="5949280"/>
            <a:ext cx="1076146" cy="720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8242" y="116633"/>
            <a:ext cx="1396245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ZoneTexte 12"/>
          <p:cNvSpPr txBox="1"/>
          <p:nvPr/>
        </p:nvSpPr>
        <p:spPr>
          <a:xfrm>
            <a:off x="7852806" y="302160"/>
            <a:ext cx="82691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Hot</a:t>
            </a:r>
          </a:p>
          <a:p>
            <a:pPr algn="ctr"/>
            <a:r>
              <a:rPr lang="fr-FR" sz="2400" b="1" dirty="0" smtClean="0">
                <a:solidFill>
                  <a:schemeClr val="bg1"/>
                </a:solidFill>
              </a:rPr>
              <a:t>Seat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8613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107504" y="285156"/>
            <a:ext cx="3816424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 smtClean="0">
                <a:solidFill>
                  <a:schemeClr val="tx1"/>
                </a:solidFill>
              </a:rPr>
              <a:t>Applicant</a:t>
            </a:r>
            <a:r>
              <a:rPr lang="fr-FR" dirty="0" smtClean="0">
                <a:solidFill>
                  <a:schemeClr val="tx1"/>
                </a:solidFill>
              </a:rPr>
              <a:t>: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107504" y="1051051"/>
            <a:ext cx="4176464" cy="276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107504" y="3886672"/>
            <a:ext cx="4176463" cy="2761570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à coins arrondis 19"/>
          <p:cNvSpPr/>
          <p:nvPr/>
        </p:nvSpPr>
        <p:spPr>
          <a:xfrm>
            <a:off x="4434507" y="1051051"/>
            <a:ext cx="4529979" cy="2761570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à coins arrondis 20"/>
          <p:cNvSpPr/>
          <p:nvPr/>
        </p:nvSpPr>
        <p:spPr>
          <a:xfrm>
            <a:off x="4463641" y="3933056"/>
            <a:ext cx="4500845" cy="2761570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à coins arrondis 21"/>
          <p:cNvSpPr/>
          <p:nvPr/>
        </p:nvSpPr>
        <p:spPr>
          <a:xfrm>
            <a:off x="4139952" y="285156"/>
            <a:ext cx="4824534" cy="648072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9952" y="427656"/>
            <a:ext cx="482453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dirty="0" err="1">
                <a:solidFill>
                  <a:schemeClr val="bg1"/>
                </a:solidFill>
              </a:rPr>
              <a:t>Scorecard</a:t>
            </a:r>
            <a:r>
              <a:rPr lang="fr-FR" b="1" dirty="0">
                <a:solidFill>
                  <a:schemeClr val="bg1"/>
                </a:solidFill>
              </a:rPr>
              <a:t>: </a:t>
            </a:r>
            <a:r>
              <a:rPr lang="fr-FR" b="1" dirty="0" err="1">
                <a:solidFill>
                  <a:schemeClr val="bg1"/>
                </a:solidFill>
              </a:rPr>
              <a:t>A</a:t>
            </a:r>
            <a:r>
              <a:rPr lang="fr-FR" b="1" dirty="0" err="1" smtClean="0">
                <a:solidFill>
                  <a:schemeClr val="bg1"/>
                </a:solidFill>
              </a:rPr>
              <a:t>ward</a:t>
            </a:r>
            <a:r>
              <a:rPr lang="fr-FR" b="1" dirty="0" smtClean="0">
                <a:solidFill>
                  <a:schemeClr val="bg1"/>
                </a:solidFill>
              </a:rPr>
              <a:t> </a:t>
            </a:r>
            <a:r>
              <a:rPr lang="fr-FR" b="1" dirty="0">
                <a:solidFill>
                  <a:schemeClr val="bg1"/>
                </a:solidFill>
              </a:rPr>
              <a:t>chips to the </a:t>
            </a:r>
            <a:r>
              <a:rPr lang="fr-FR" b="1" dirty="0" err="1">
                <a:solidFill>
                  <a:schemeClr val="bg1"/>
                </a:solidFill>
              </a:rPr>
              <a:t>students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33373" y="1124744"/>
            <a:ext cx="294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chemeClr val="bg1"/>
                </a:solidFill>
              </a:rPr>
              <a:t>Specific</a:t>
            </a:r>
            <a:r>
              <a:rPr lang="fr-FR" b="1" dirty="0" smtClean="0">
                <a:solidFill>
                  <a:schemeClr val="bg1"/>
                </a:solidFill>
              </a:rPr>
              <a:t> expressions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728352" y="1124744"/>
            <a:ext cx="294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Non-verbal communicatio</a:t>
            </a:r>
            <a:r>
              <a:rPr lang="fr-FR" b="1" dirty="0">
                <a:solidFill>
                  <a:schemeClr val="bg1"/>
                </a:solidFill>
              </a:rPr>
              <a:t>n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22005" y="4000708"/>
            <a:ext cx="294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</a:rPr>
              <a:t>Focus on </a:t>
            </a:r>
            <a:r>
              <a:rPr lang="fr-FR" b="1" dirty="0" err="1" smtClean="0">
                <a:solidFill>
                  <a:schemeClr val="bg1"/>
                </a:solidFill>
              </a:rPr>
              <a:t>skills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4862120" y="3983873"/>
            <a:ext cx="294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>
                <a:solidFill>
                  <a:schemeClr val="bg1"/>
                </a:solidFill>
              </a:rPr>
              <a:t>Examples</a:t>
            </a:r>
            <a:r>
              <a:rPr lang="fr-FR" b="1" dirty="0" smtClean="0">
                <a:solidFill>
                  <a:schemeClr val="bg1"/>
                </a:solidFill>
              </a:rPr>
              <a:t> &amp; anecdotes</a:t>
            </a:r>
            <a:endParaRPr lang="fr-FR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3847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Émoticône 3"/>
          <p:cNvSpPr/>
          <p:nvPr/>
        </p:nvSpPr>
        <p:spPr>
          <a:xfrm>
            <a:off x="73165" y="886272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5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676" y="5682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676" y="764704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072" y="1545319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072" y="2304341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676" y="3030018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676" y="3789040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072" y="4569655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072" y="5328677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2676" y="6055861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360" y="1270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360" y="760292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756" y="1540907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756" y="2299929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360" y="3025606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5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360" y="3784628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756" y="4565243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2756" y="5324265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360" y="6051449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440" y="759377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836" y="1539992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836" y="2299014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2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440" y="3024691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3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440" y="3783713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836" y="4564328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5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2836" y="5323350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6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0440" y="6050534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7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520" y="9591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8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520" y="768613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9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916" y="1549228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916" y="2308250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520" y="3033927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520" y="3792949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916" y="4573564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4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916" y="5332586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5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0520" y="6059770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6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34134" y="14918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7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58" y="750141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654" y="1530756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9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654" y="2289778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0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58" y="3015455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58" y="3774477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2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654" y="4555092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3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3654" y="5314114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4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1258" y="6041298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5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680" y="355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680" y="759377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7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076" y="1539992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8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076" y="2299014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9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680" y="3024691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0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680" y="3783713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076" y="4564328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2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3076" y="5323350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3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0680" y="6050534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4" name="Picture 4" descr="http://3.bp.blogspot.com/_E2TGgl7tcro/S-MZgb4oBvI/AAAAAAAAAB0/_l85OvivrJU/s1600/129917-simple-red-square-icon-symbols-shapes-smiley-sa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8105" y="14918"/>
            <a:ext cx="937842" cy="9378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5" name="Émoticône 64"/>
          <p:cNvSpPr/>
          <p:nvPr/>
        </p:nvSpPr>
        <p:spPr>
          <a:xfrm>
            <a:off x="73166" y="154315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Émoticône 65"/>
          <p:cNvSpPr/>
          <p:nvPr/>
        </p:nvSpPr>
        <p:spPr>
          <a:xfrm>
            <a:off x="73164" y="2349194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Émoticône 66"/>
          <p:cNvSpPr/>
          <p:nvPr/>
        </p:nvSpPr>
        <p:spPr>
          <a:xfrm>
            <a:off x="73165" y="1617237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Émoticône 67"/>
          <p:cNvSpPr/>
          <p:nvPr/>
        </p:nvSpPr>
        <p:spPr>
          <a:xfrm>
            <a:off x="68241" y="3800524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Émoticône 68"/>
          <p:cNvSpPr/>
          <p:nvPr/>
        </p:nvSpPr>
        <p:spPr>
          <a:xfrm>
            <a:off x="68242" y="3068567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Émoticône 69"/>
          <p:cNvSpPr/>
          <p:nvPr/>
        </p:nvSpPr>
        <p:spPr>
          <a:xfrm>
            <a:off x="68240" y="5263446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Émoticône 70"/>
          <p:cNvSpPr/>
          <p:nvPr/>
        </p:nvSpPr>
        <p:spPr>
          <a:xfrm>
            <a:off x="68241" y="4531489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Émoticône 75"/>
          <p:cNvSpPr/>
          <p:nvPr/>
        </p:nvSpPr>
        <p:spPr>
          <a:xfrm>
            <a:off x="54590" y="6000354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8" name="Émoticône 77"/>
          <p:cNvSpPr/>
          <p:nvPr/>
        </p:nvSpPr>
        <p:spPr>
          <a:xfrm>
            <a:off x="842886" y="920597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9" name="Émoticône 78"/>
          <p:cNvSpPr/>
          <p:nvPr/>
        </p:nvSpPr>
        <p:spPr>
          <a:xfrm>
            <a:off x="842887" y="188640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Émoticône 79"/>
          <p:cNvSpPr/>
          <p:nvPr/>
        </p:nvSpPr>
        <p:spPr>
          <a:xfrm>
            <a:off x="842885" y="2383519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Émoticône 80"/>
          <p:cNvSpPr/>
          <p:nvPr/>
        </p:nvSpPr>
        <p:spPr>
          <a:xfrm>
            <a:off x="842886" y="1651562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Émoticône 81"/>
          <p:cNvSpPr/>
          <p:nvPr/>
        </p:nvSpPr>
        <p:spPr>
          <a:xfrm>
            <a:off x="837962" y="3834849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Émoticône 82"/>
          <p:cNvSpPr/>
          <p:nvPr/>
        </p:nvSpPr>
        <p:spPr>
          <a:xfrm>
            <a:off x="837963" y="3102892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Émoticône 83"/>
          <p:cNvSpPr/>
          <p:nvPr/>
        </p:nvSpPr>
        <p:spPr>
          <a:xfrm>
            <a:off x="837961" y="5297771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Émoticône 84"/>
          <p:cNvSpPr/>
          <p:nvPr/>
        </p:nvSpPr>
        <p:spPr>
          <a:xfrm>
            <a:off x="837962" y="4565814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Émoticône 85"/>
          <p:cNvSpPr/>
          <p:nvPr/>
        </p:nvSpPr>
        <p:spPr>
          <a:xfrm>
            <a:off x="824311" y="6034679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Émoticône 86"/>
          <p:cNvSpPr/>
          <p:nvPr/>
        </p:nvSpPr>
        <p:spPr>
          <a:xfrm>
            <a:off x="1594082" y="928037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Émoticône 87"/>
          <p:cNvSpPr/>
          <p:nvPr/>
        </p:nvSpPr>
        <p:spPr>
          <a:xfrm>
            <a:off x="1594083" y="196080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Émoticône 88"/>
          <p:cNvSpPr/>
          <p:nvPr/>
        </p:nvSpPr>
        <p:spPr>
          <a:xfrm>
            <a:off x="1594081" y="2390959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Émoticône 89"/>
          <p:cNvSpPr/>
          <p:nvPr/>
        </p:nvSpPr>
        <p:spPr>
          <a:xfrm>
            <a:off x="1594082" y="1659002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Émoticône 90"/>
          <p:cNvSpPr/>
          <p:nvPr/>
        </p:nvSpPr>
        <p:spPr>
          <a:xfrm>
            <a:off x="1589158" y="3842289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Émoticône 91"/>
          <p:cNvSpPr/>
          <p:nvPr/>
        </p:nvSpPr>
        <p:spPr>
          <a:xfrm>
            <a:off x="1589159" y="3110332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Émoticône 92"/>
          <p:cNvSpPr/>
          <p:nvPr/>
        </p:nvSpPr>
        <p:spPr>
          <a:xfrm>
            <a:off x="1589157" y="5305211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Émoticône 93"/>
          <p:cNvSpPr/>
          <p:nvPr/>
        </p:nvSpPr>
        <p:spPr>
          <a:xfrm>
            <a:off x="1589158" y="4573254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Émoticône 94"/>
          <p:cNvSpPr/>
          <p:nvPr/>
        </p:nvSpPr>
        <p:spPr>
          <a:xfrm>
            <a:off x="1575507" y="6042119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Émoticône 95"/>
          <p:cNvSpPr/>
          <p:nvPr/>
        </p:nvSpPr>
        <p:spPr>
          <a:xfrm>
            <a:off x="2349756" y="920596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Émoticône 96"/>
          <p:cNvSpPr/>
          <p:nvPr/>
        </p:nvSpPr>
        <p:spPr>
          <a:xfrm>
            <a:off x="2349757" y="188639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Émoticône 97"/>
          <p:cNvSpPr/>
          <p:nvPr/>
        </p:nvSpPr>
        <p:spPr>
          <a:xfrm>
            <a:off x="2349755" y="2383518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Émoticône 98"/>
          <p:cNvSpPr/>
          <p:nvPr/>
        </p:nvSpPr>
        <p:spPr>
          <a:xfrm>
            <a:off x="2349756" y="1651561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Émoticône 99"/>
          <p:cNvSpPr/>
          <p:nvPr/>
        </p:nvSpPr>
        <p:spPr>
          <a:xfrm>
            <a:off x="2344832" y="3834848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Émoticône 100"/>
          <p:cNvSpPr/>
          <p:nvPr/>
        </p:nvSpPr>
        <p:spPr>
          <a:xfrm>
            <a:off x="2344833" y="3102891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Émoticône 101"/>
          <p:cNvSpPr/>
          <p:nvPr/>
        </p:nvSpPr>
        <p:spPr>
          <a:xfrm>
            <a:off x="2344831" y="5297770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Émoticône 102"/>
          <p:cNvSpPr/>
          <p:nvPr/>
        </p:nvSpPr>
        <p:spPr>
          <a:xfrm>
            <a:off x="2344832" y="4565813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Émoticône 103"/>
          <p:cNvSpPr/>
          <p:nvPr/>
        </p:nvSpPr>
        <p:spPr>
          <a:xfrm>
            <a:off x="2331181" y="6034678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Émoticône 104"/>
          <p:cNvSpPr/>
          <p:nvPr/>
        </p:nvSpPr>
        <p:spPr>
          <a:xfrm>
            <a:off x="3150415" y="954426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Émoticône 105"/>
          <p:cNvSpPr/>
          <p:nvPr/>
        </p:nvSpPr>
        <p:spPr>
          <a:xfrm>
            <a:off x="3143308" y="199542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Émoticône 106"/>
          <p:cNvSpPr/>
          <p:nvPr/>
        </p:nvSpPr>
        <p:spPr>
          <a:xfrm>
            <a:off x="3150414" y="2417348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Émoticône 107"/>
          <p:cNvSpPr/>
          <p:nvPr/>
        </p:nvSpPr>
        <p:spPr>
          <a:xfrm>
            <a:off x="3150415" y="1685391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Émoticône 108"/>
          <p:cNvSpPr/>
          <p:nvPr/>
        </p:nvSpPr>
        <p:spPr>
          <a:xfrm>
            <a:off x="3145491" y="3868678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Émoticône 109"/>
          <p:cNvSpPr/>
          <p:nvPr/>
        </p:nvSpPr>
        <p:spPr>
          <a:xfrm>
            <a:off x="3145492" y="3136721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Émoticône 110"/>
          <p:cNvSpPr/>
          <p:nvPr/>
        </p:nvSpPr>
        <p:spPr>
          <a:xfrm>
            <a:off x="3145490" y="5331600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2" name="Émoticône 111"/>
          <p:cNvSpPr/>
          <p:nvPr/>
        </p:nvSpPr>
        <p:spPr>
          <a:xfrm>
            <a:off x="3145491" y="4599643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3" name="Émoticône 112"/>
          <p:cNvSpPr/>
          <p:nvPr/>
        </p:nvSpPr>
        <p:spPr>
          <a:xfrm>
            <a:off x="3131840" y="6068508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Émoticône 113"/>
          <p:cNvSpPr/>
          <p:nvPr/>
        </p:nvSpPr>
        <p:spPr>
          <a:xfrm>
            <a:off x="3931062" y="943524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5" name="Émoticône 114"/>
          <p:cNvSpPr/>
          <p:nvPr/>
        </p:nvSpPr>
        <p:spPr>
          <a:xfrm>
            <a:off x="3931063" y="188638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Émoticône 115"/>
          <p:cNvSpPr/>
          <p:nvPr/>
        </p:nvSpPr>
        <p:spPr>
          <a:xfrm>
            <a:off x="3931061" y="2406446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Émoticône 116"/>
          <p:cNvSpPr/>
          <p:nvPr/>
        </p:nvSpPr>
        <p:spPr>
          <a:xfrm>
            <a:off x="3931062" y="1674489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8" name="Émoticône 117"/>
          <p:cNvSpPr/>
          <p:nvPr/>
        </p:nvSpPr>
        <p:spPr>
          <a:xfrm>
            <a:off x="3926138" y="3857776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Émoticône 118"/>
          <p:cNvSpPr/>
          <p:nvPr/>
        </p:nvSpPr>
        <p:spPr>
          <a:xfrm>
            <a:off x="3926139" y="3125819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0" name="Émoticône 119"/>
          <p:cNvSpPr/>
          <p:nvPr/>
        </p:nvSpPr>
        <p:spPr>
          <a:xfrm>
            <a:off x="3926137" y="5320698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Émoticône 120"/>
          <p:cNvSpPr/>
          <p:nvPr/>
        </p:nvSpPr>
        <p:spPr>
          <a:xfrm>
            <a:off x="3926138" y="4588741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Émoticône 121"/>
          <p:cNvSpPr/>
          <p:nvPr/>
        </p:nvSpPr>
        <p:spPr>
          <a:xfrm>
            <a:off x="3912487" y="6057606"/>
            <a:ext cx="666621" cy="659047"/>
          </a:xfrm>
          <a:prstGeom prst="smileyFac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1881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à coins arrondis 5"/>
          <p:cNvSpPr/>
          <p:nvPr/>
        </p:nvSpPr>
        <p:spPr>
          <a:xfrm>
            <a:off x="107504" y="285156"/>
            <a:ext cx="3816424" cy="648072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dirty="0" err="1" smtClean="0">
                <a:solidFill>
                  <a:schemeClr val="tx1"/>
                </a:solidFill>
              </a:rPr>
              <a:t>Interviewee</a:t>
            </a:r>
            <a:r>
              <a:rPr lang="fr-FR" dirty="0" smtClean="0">
                <a:solidFill>
                  <a:schemeClr val="tx1"/>
                </a:solidFill>
              </a:rPr>
              <a:t>: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6" name="Rectangle à coins arrondis 15"/>
          <p:cNvSpPr/>
          <p:nvPr/>
        </p:nvSpPr>
        <p:spPr>
          <a:xfrm>
            <a:off x="75971" y="1051051"/>
            <a:ext cx="4176464" cy="276157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9" name="Rectangle à coins arrondis 18"/>
          <p:cNvSpPr/>
          <p:nvPr/>
        </p:nvSpPr>
        <p:spPr>
          <a:xfrm>
            <a:off x="75971" y="3886672"/>
            <a:ext cx="4176463" cy="276157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4402974" y="1051051"/>
            <a:ext cx="4529979" cy="276157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1" name="Rectangle à coins arrondis 20"/>
          <p:cNvSpPr/>
          <p:nvPr/>
        </p:nvSpPr>
        <p:spPr>
          <a:xfrm>
            <a:off x="4432108" y="3933056"/>
            <a:ext cx="4500845" cy="2761570"/>
          </a:xfrm>
          <a:prstGeom prst="round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22" name="Rectangle à coins arrondis 21"/>
          <p:cNvSpPr/>
          <p:nvPr/>
        </p:nvSpPr>
        <p:spPr>
          <a:xfrm>
            <a:off x="4139952" y="285156"/>
            <a:ext cx="4824534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139952" y="427656"/>
            <a:ext cx="4824535" cy="369332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/>
            <a:r>
              <a:rPr lang="fr-FR" b="1" dirty="0" err="1" smtClean="0">
                <a:solidFill>
                  <a:schemeClr val="bg1"/>
                </a:solidFill>
              </a:rPr>
              <a:t>Scorecard</a:t>
            </a:r>
            <a:r>
              <a:rPr lang="fr-FR" b="1" dirty="0" smtClean="0">
                <a:solidFill>
                  <a:schemeClr val="bg1"/>
                </a:solidFill>
              </a:rPr>
              <a:t>: </a:t>
            </a:r>
            <a:r>
              <a:rPr lang="fr-FR" b="1" dirty="0" err="1">
                <a:solidFill>
                  <a:schemeClr val="bg1"/>
                </a:solidFill>
              </a:rPr>
              <a:t>T</a:t>
            </a:r>
            <a:r>
              <a:rPr lang="fr-FR" b="1" dirty="0" err="1" smtClean="0">
                <a:solidFill>
                  <a:schemeClr val="bg1"/>
                </a:solidFill>
              </a:rPr>
              <a:t>ake</a:t>
            </a:r>
            <a:r>
              <a:rPr lang="fr-FR" b="1" dirty="0" smtClean="0">
                <a:solidFill>
                  <a:schemeClr val="bg1"/>
                </a:solidFill>
              </a:rPr>
              <a:t> notes in the boxes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633373" y="1124744"/>
            <a:ext cx="294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Specific</a:t>
            </a:r>
            <a:r>
              <a:rPr lang="fr-FR" b="1" dirty="0" smtClean="0"/>
              <a:t> expressions</a:t>
            </a:r>
            <a:endParaRPr lang="fr-FR" b="1" dirty="0"/>
          </a:p>
        </p:txBody>
      </p:sp>
      <p:sp>
        <p:nvSpPr>
          <p:cNvPr id="25" name="ZoneTexte 24"/>
          <p:cNvSpPr txBox="1"/>
          <p:nvPr/>
        </p:nvSpPr>
        <p:spPr>
          <a:xfrm>
            <a:off x="4728352" y="1124744"/>
            <a:ext cx="294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Non-verbal communicatio</a:t>
            </a:r>
            <a:r>
              <a:rPr lang="fr-FR" b="1" dirty="0"/>
              <a:t>n</a:t>
            </a:r>
          </a:p>
        </p:txBody>
      </p:sp>
      <p:sp>
        <p:nvSpPr>
          <p:cNvPr id="26" name="ZoneTexte 25"/>
          <p:cNvSpPr txBox="1"/>
          <p:nvPr/>
        </p:nvSpPr>
        <p:spPr>
          <a:xfrm>
            <a:off x="722005" y="4000708"/>
            <a:ext cx="294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Focus on </a:t>
            </a:r>
            <a:r>
              <a:rPr lang="fr-FR" b="1" dirty="0" err="1" smtClean="0"/>
              <a:t>skills</a:t>
            </a:r>
            <a:endParaRPr lang="fr-FR" b="1" dirty="0"/>
          </a:p>
        </p:txBody>
      </p:sp>
      <p:sp>
        <p:nvSpPr>
          <p:cNvPr id="27" name="ZoneTexte 26"/>
          <p:cNvSpPr txBox="1"/>
          <p:nvPr/>
        </p:nvSpPr>
        <p:spPr>
          <a:xfrm>
            <a:off x="4862120" y="3983873"/>
            <a:ext cx="294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Examples</a:t>
            </a:r>
            <a:r>
              <a:rPr lang="fr-FR" b="1" dirty="0" smtClean="0"/>
              <a:t> &amp; anecdotes</a:t>
            </a:r>
            <a:endParaRPr lang="fr-FR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3258928" y="6647126"/>
            <a:ext cx="50405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err="1" smtClean="0"/>
              <a:t>Turn</a:t>
            </a:r>
            <a:r>
              <a:rPr lang="fr-FR" sz="1050" dirty="0" smtClean="0"/>
              <a:t> over the </a:t>
            </a:r>
            <a:r>
              <a:rPr lang="fr-FR" sz="1050" dirty="0" err="1" smtClean="0"/>
              <a:t>sheet</a:t>
            </a:r>
            <a:r>
              <a:rPr lang="fr-FR" sz="1050" dirty="0" smtClean="0"/>
              <a:t> to </a:t>
            </a:r>
            <a:r>
              <a:rPr lang="fr-FR" sz="1050" dirty="0" err="1" smtClean="0"/>
              <a:t>add</a:t>
            </a:r>
            <a:r>
              <a:rPr lang="fr-FR" sz="1050" dirty="0" smtClean="0"/>
              <a:t> </a:t>
            </a:r>
            <a:r>
              <a:rPr lang="fr-FR" sz="1050" dirty="0" err="1" smtClean="0"/>
              <a:t>further</a:t>
            </a:r>
            <a:r>
              <a:rPr lang="fr-FR" sz="1050" dirty="0" smtClean="0"/>
              <a:t> </a:t>
            </a:r>
            <a:r>
              <a:rPr lang="fr-FR" sz="1050" dirty="0" err="1" smtClean="0"/>
              <a:t>comments</a:t>
            </a:r>
            <a:endParaRPr lang="fr-FR" sz="1050" dirty="0"/>
          </a:p>
        </p:txBody>
      </p:sp>
    </p:spTree>
    <p:extLst>
      <p:ext uri="{BB962C8B-B14F-4D97-AF65-F5344CB8AC3E}">
        <p14:creationId xmlns:p14="http://schemas.microsoft.com/office/powerpoint/2010/main" val="2589239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à coins arrondis 21"/>
          <p:cNvSpPr/>
          <p:nvPr/>
        </p:nvSpPr>
        <p:spPr>
          <a:xfrm>
            <a:off x="107504" y="148916"/>
            <a:ext cx="8856982" cy="648072"/>
          </a:xfrm>
          <a:prstGeom prst="round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95536" y="188640"/>
            <a:ext cx="8424935" cy="523220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lvl="0"/>
            <a:r>
              <a:rPr lang="fr-FR" sz="2800" b="1" dirty="0" err="1" smtClean="0">
                <a:solidFill>
                  <a:schemeClr val="bg1"/>
                </a:solidFill>
              </a:rPr>
              <a:t>Comments</a:t>
            </a:r>
            <a:r>
              <a:rPr lang="fr-FR" sz="2800" b="1" dirty="0" smtClean="0">
                <a:solidFill>
                  <a:schemeClr val="bg1"/>
                </a:solidFill>
              </a:rPr>
              <a:t> on </a:t>
            </a:r>
            <a:r>
              <a:rPr lang="fr-FR" sz="2800" b="1" dirty="0" err="1" smtClean="0">
                <a:solidFill>
                  <a:schemeClr val="bg1"/>
                </a:solidFill>
              </a:rPr>
              <a:t>specific</a:t>
            </a:r>
            <a:r>
              <a:rPr lang="fr-FR" sz="2800" b="1" dirty="0" smtClean="0">
                <a:solidFill>
                  <a:schemeClr val="bg1"/>
                </a:solidFill>
              </a:rPr>
              <a:t> questions </a:t>
            </a:r>
            <a:r>
              <a:rPr lang="fr-FR" sz="2800" b="1" dirty="0" err="1" smtClean="0">
                <a:solidFill>
                  <a:schemeClr val="bg1"/>
                </a:solidFill>
              </a:rPr>
              <a:t>asked</a:t>
            </a:r>
            <a:endParaRPr lang="fr-FR" sz="2800" b="1" dirty="0">
              <a:solidFill>
                <a:schemeClr val="bg1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3258928" y="6647126"/>
            <a:ext cx="50405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50" dirty="0" err="1" smtClean="0"/>
              <a:t>Turn</a:t>
            </a:r>
            <a:r>
              <a:rPr lang="fr-FR" sz="1050" dirty="0" smtClean="0"/>
              <a:t> over the </a:t>
            </a:r>
            <a:r>
              <a:rPr lang="fr-FR" sz="1050" dirty="0" err="1" smtClean="0"/>
              <a:t>sheet</a:t>
            </a:r>
            <a:r>
              <a:rPr lang="fr-FR" sz="1050" dirty="0" smtClean="0"/>
              <a:t> to </a:t>
            </a:r>
            <a:r>
              <a:rPr lang="fr-FR" sz="1050" dirty="0" err="1" smtClean="0"/>
              <a:t>add</a:t>
            </a:r>
            <a:r>
              <a:rPr lang="fr-FR" sz="1050" dirty="0" smtClean="0"/>
              <a:t> </a:t>
            </a:r>
            <a:r>
              <a:rPr lang="fr-FR" sz="1050" dirty="0" err="1" smtClean="0"/>
              <a:t>further</a:t>
            </a:r>
            <a:r>
              <a:rPr lang="fr-FR" sz="1050" dirty="0" smtClean="0"/>
              <a:t> </a:t>
            </a:r>
            <a:r>
              <a:rPr lang="fr-FR" sz="1050" dirty="0" err="1" smtClean="0"/>
              <a:t>comments</a:t>
            </a:r>
            <a:endParaRPr lang="fr-FR" sz="1050" dirty="0"/>
          </a:p>
        </p:txBody>
      </p:sp>
      <p:sp>
        <p:nvSpPr>
          <p:cNvPr id="3" name="Rectangle 2"/>
          <p:cNvSpPr/>
          <p:nvPr/>
        </p:nvSpPr>
        <p:spPr>
          <a:xfrm>
            <a:off x="112888" y="992783"/>
            <a:ext cx="4356483" cy="56663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78876" y="980728"/>
            <a:ext cx="4356483" cy="566639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23528" y="1124744"/>
            <a:ext cx="41404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Questions </a:t>
            </a:r>
            <a:r>
              <a:rPr lang="fr-FR" dirty="0" err="1" smtClean="0"/>
              <a:t>asked</a:t>
            </a:r>
            <a:r>
              <a:rPr lang="fr-FR" dirty="0" smtClean="0"/>
              <a:t> – note </a:t>
            </a:r>
            <a:r>
              <a:rPr lang="fr-FR" dirty="0" err="1" smtClean="0"/>
              <a:t>them</a:t>
            </a:r>
            <a:r>
              <a:rPr lang="fr-FR" dirty="0" smtClean="0"/>
              <a:t> down …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4788024" y="1124744"/>
            <a:ext cx="403244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err="1" smtClean="0"/>
              <a:t>What</a:t>
            </a:r>
            <a:r>
              <a:rPr lang="fr-FR" sz="1600" b="1" dirty="0" smtClean="0"/>
              <a:t> </a:t>
            </a:r>
            <a:r>
              <a:rPr lang="fr-FR" sz="1600" b="1" dirty="0" err="1" smtClean="0"/>
              <a:t>would</a:t>
            </a:r>
            <a:r>
              <a:rPr lang="fr-FR" sz="1600" b="1" dirty="0" smtClean="0"/>
              <a:t> </a:t>
            </a:r>
            <a:r>
              <a:rPr lang="fr-FR" sz="1600" b="1" u="sng" dirty="0" err="1" smtClean="0"/>
              <a:t>you</a:t>
            </a:r>
            <a:r>
              <a:rPr lang="fr-FR" sz="1600" b="1" dirty="0" smtClean="0"/>
              <a:t> focus on in </a:t>
            </a:r>
            <a:r>
              <a:rPr lang="fr-FR" sz="1600" b="1" dirty="0" err="1" smtClean="0"/>
              <a:t>answer</a:t>
            </a:r>
            <a:r>
              <a:rPr lang="fr-FR" sz="1600" b="1" dirty="0" smtClean="0"/>
              <a:t> to </a:t>
            </a:r>
            <a:r>
              <a:rPr lang="fr-FR" sz="1600" b="1" dirty="0" err="1" smtClean="0"/>
              <a:t>them</a:t>
            </a:r>
            <a:r>
              <a:rPr lang="fr-FR" sz="1600" b="1" dirty="0" smtClean="0"/>
              <a:t>?</a:t>
            </a:r>
            <a:endParaRPr lang="fr-FR" sz="1600" b="1" dirty="0"/>
          </a:p>
        </p:txBody>
      </p:sp>
      <p:sp>
        <p:nvSpPr>
          <p:cNvPr id="7" name="Flèche droite 6"/>
          <p:cNvSpPr/>
          <p:nvPr/>
        </p:nvSpPr>
        <p:spPr>
          <a:xfrm>
            <a:off x="4139952" y="3212976"/>
            <a:ext cx="936104" cy="613006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9300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527137" y="2348880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8" name="AutoShape 39"/>
          <p:cNvSpPr>
            <a:spLocks noChangeArrowheads="1"/>
          </p:cNvSpPr>
          <p:nvPr/>
        </p:nvSpPr>
        <p:spPr bwMode="auto">
          <a:xfrm>
            <a:off x="625335" y="2958479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Tell me about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o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ne of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your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achievements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34" name="Rectangle 133"/>
          <p:cNvSpPr/>
          <p:nvPr/>
        </p:nvSpPr>
        <p:spPr>
          <a:xfrm>
            <a:off x="467544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6" name="AutoShape 39"/>
          <p:cNvSpPr>
            <a:spLocks noChangeArrowheads="1"/>
          </p:cNvSpPr>
          <p:nvPr/>
        </p:nvSpPr>
        <p:spPr bwMode="auto">
          <a:xfrm>
            <a:off x="646067" y="726231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Game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name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37" name="Rectangle 136"/>
          <p:cNvSpPr/>
          <p:nvPr/>
        </p:nvSpPr>
        <p:spPr>
          <a:xfrm>
            <a:off x="467544" y="4581128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9" name="AutoShape 39"/>
          <p:cNvSpPr>
            <a:spLocks noChangeArrowheads="1"/>
          </p:cNvSpPr>
          <p:nvPr/>
        </p:nvSpPr>
        <p:spPr bwMode="auto">
          <a:xfrm>
            <a:off x="646067" y="5190727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How do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s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ee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the future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o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f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your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sector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40" name="Rectangle 139"/>
          <p:cNvSpPr/>
          <p:nvPr/>
        </p:nvSpPr>
        <p:spPr>
          <a:xfrm>
            <a:off x="2158232" y="2348880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2" name="AutoShape 39"/>
          <p:cNvSpPr>
            <a:spLocks noChangeArrowheads="1"/>
          </p:cNvSpPr>
          <p:nvPr/>
        </p:nvSpPr>
        <p:spPr bwMode="auto">
          <a:xfrm>
            <a:off x="2256430" y="2958479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What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are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your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s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hort-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term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mbitions?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43" name="Rectangle 142"/>
          <p:cNvSpPr/>
          <p:nvPr/>
        </p:nvSpPr>
        <p:spPr>
          <a:xfrm>
            <a:off x="2098639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Rectangle 145"/>
          <p:cNvSpPr/>
          <p:nvPr/>
        </p:nvSpPr>
        <p:spPr>
          <a:xfrm>
            <a:off x="2098639" y="4581128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8" name="AutoShape 39"/>
          <p:cNvSpPr>
            <a:spLocks noChangeArrowheads="1"/>
          </p:cNvSpPr>
          <p:nvPr/>
        </p:nvSpPr>
        <p:spPr bwMode="auto">
          <a:xfrm>
            <a:off x="2277162" y="5190727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Give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three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questions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would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ask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the end ..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and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why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…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49" name="Rectangle 148"/>
          <p:cNvSpPr/>
          <p:nvPr/>
        </p:nvSpPr>
        <p:spPr>
          <a:xfrm>
            <a:off x="3767497" y="2348880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1" name="AutoShape 39"/>
          <p:cNvSpPr>
            <a:spLocks noChangeArrowheads="1"/>
          </p:cNvSpPr>
          <p:nvPr/>
        </p:nvSpPr>
        <p:spPr bwMode="auto">
          <a:xfrm>
            <a:off x="3865695" y="2958479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What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does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orking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in an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i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nternational </a:t>
            </a: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c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ontext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inspire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i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n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?</a:t>
            </a:r>
          </a:p>
        </p:txBody>
      </p:sp>
      <p:sp>
        <p:nvSpPr>
          <p:cNvPr id="152" name="Rectangle 151"/>
          <p:cNvSpPr/>
          <p:nvPr/>
        </p:nvSpPr>
        <p:spPr>
          <a:xfrm>
            <a:off x="3707904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4" name="AutoShape 39"/>
          <p:cNvSpPr>
            <a:spLocks noChangeArrowheads="1"/>
          </p:cNvSpPr>
          <p:nvPr/>
        </p:nvSpPr>
        <p:spPr bwMode="auto">
          <a:xfrm>
            <a:off x="3886427" y="726231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Talk to me</a:t>
            </a:r>
          </a:p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about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your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eam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skills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.. 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55" name="Rectangle 154"/>
          <p:cNvSpPr/>
          <p:nvPr/>
        </p:nvSpPr>
        <p:spPr>
          <a:xfrm>
            <a:off x="3707904" y="4581128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57" name="AutoShape 39"/>
          <p:cNvSpPr>
            <a:spLocks noChangeArrowheads="1"/>
          </p:cNvSpPr>
          <p:nvPr/>
        </p:nvSpPr>
        <p:spPr bwMode="auto">
          <a:xfrm>
            <a:off x="3886427" y="5190727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Which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adjectives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describe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best?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58" name="Rectangle 157"/>
          <p:cNvSpPr/>
          <p:nvPr/>
        </p:nvSpPr>
        <p:spPr>
          <a:xfrm>
            <a:off x="5398592" y="2348880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0" name="AutoShape 39"/>
          <p:cNvSpPr>
            <a:spLocks noChangeArrowheads="1"/>
          </p:cNvSpPr>
          <p:nvPr/>
        </p:nvSpPr>
        <p:spPr bwMode="auto">
          <a:xfrm>
            <a:off x="5496790" y="2958479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What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are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your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p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ersonal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i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nterests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o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utside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of </a:t>
            </a: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ork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61" name="Rectangle 160"/>
          <p:cNvSpPr/>
          <p:nvPr/>
        </p:nvSpPr>
        <p:spPr>
          <a:xfrm>
            <a:off x="5338999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3" name="AutoShape 39"/>
          <p:cNvSpPr>
            <a:spLocks noChangeArrowheads="1"/>
          </p:cNvSpPr>
          <p:nvPr/>
        </p:nvSpPr>
        <p:spPr bwMode="auto">
          <a:xfrm>
            <a:off x="5517522" y="726231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Talk to me</a:t>
            </a:r>
          </a:p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about a </a:t>
            </a: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p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roject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ere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involved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In … 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64" name="Rectangle 163"/>
          <p:cNvSpPr/>
          <p:nvPr/>
        </p:nvSpPr>
        <p:spPr>
          <a:xfrm>
            <a:off x="5338999" y="4581128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6" name="AutoShape 39"/>
          <p:cNvSpPr>
            <a:spLocks noChangeArrowheads="1"/>
          </p:cNvSpPr>
          <p:nvPr/>
        </p:nvSpPr>
        <p:spPr bwMode="auto">
          <a:xfrm>
            <a:off x="5517522" y="5190727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Speak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to me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about a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failure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</a:p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experienced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…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67" name="Rectangle 166"/>
          <p:cNvSpPr/>
          <p:nvPr/>
        </p:nvSpPr>
        <p:spPr>
          <a:xfrm>
            <a:off x="7020272" y="2348880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9" name="AutoShape 39"/>
          <p:cNvSpPr>
            <a:spLocks noChangeArrowheads="1"/>
          </p:cNvSpPr>
          <p:nvPr/>
        </p:nvSpPr>
        <p:spPr bwMode="auto">
          <a:xfrm>
            <a:off x="7118470" y="2958479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How are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your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m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anagement</a:t>
            </a:r>
          </a:p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&amp; leadership</a:t>
            </a: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s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kills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70" name="Rectangle 169"/>
          <p:cNvSpPr/>
          <p:nvPr/>
        </p:nvSpPr>
        <p:spPr>
          <a:xfrm>
            <a:off x="6960679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2" name="AutoShape 39"/>
          <p:cNvSpPr>
            <a:spLocks noChangeArrowheads="1"/>
          </p:cNvSpPr>
          <p:nvPr/>
        </p:nvSpPr>
        <p:spPr bwMode="auto">
          <a:xfrm>
            <a:off x="7139202" y="726231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Tell me about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time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h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ad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to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handle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c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riticism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,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d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irection or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s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tress ..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73" name="Rectangle 172"/>
          <p:cNvSpPr/>
          <p:nvPr/>
        </p:nvSpPr>
        <p:spPr>
          <a:xfrm>
            <a:off x="6960679" y="4581128"/>
            <a:ext cx="1532900" cy="21602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75" name="AutoShape 39"/>
          <p:cNvSpPr>
            <a:spLocks noChangeArrowheads="1"/>
          </p:cNvSpPr>
          <p:nvPr/>
        </p:nvSpPr>
        <p:spPr bwMode="auto">
          <a:xfrm>
            <a:off x="7139202" y="5190727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What’s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the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most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difficult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situation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you</a:t>
            </a:r>
            <a:endParaRPr lang="fr-FR" sz="1500" dirty="0" smtClean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  <a:p>
            <a:pPr algn="ctr"/>
            <a:r>
              <a:rPr lang="fr-FR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have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had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to </a:t>
            </a: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h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andle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so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far?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47" name="AutoShape 39"/>
          <p:cNvSpPr>
            <a:spLocks noChangeArrowheads="1"/>
          </p:cNvSpPr>
          <p:nvPr/>
        </p:nvSpPr>
        <p:spPr bwMode="auto">
          <a:xfrm>
            <a:off x="2256430" y="726231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What do you </a:t>
            </a:r>
          </a:p>
          <a:p>
            <a:pPr algn="ctr"/>
            <a:r>
              <a:rPr lang="en-GB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feel you have</a:t>
            </a:r>
          </a:p>
          <a:p>
            <a:pPr algn="ctr"/>
            <a:r>
              <a:rPr lang="en-GB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to offer a</a:t>
            </a:r>
          </a:p>
          <a:p>
            <a:pPr algn="ctr"/>
            <a:r>
              <a:rPr lang="en-GB" sz="15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company?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49" name="AutoShape 39"/>
          <p:cNvSpPr>
            <a:spLocks noChangeArrowheads="1"/>
          </p:cNvSpPr>
          <p:nvPr/>
        </p:nvSpPr>
        <p:spPr bwMode="auto">
          <a:xfrm>
            <a:off x="636068" y="724256"/>
            <a:ext cx="1261664" cy="1354667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Tell me about</a:t>
            </a:r>
          </a:p>
          <a:p>
            <a:pPr algn="ctr"/>
            <a:r>
              <a:rPr lang="fr-FR" sz="1500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y</a:t>
            </a:r>
            <a:r>
              <a:rPr lang="fr-FR" sz="1500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ourself</a:t>
            </a:r>
            <a:r>
              <a:rPr lang="fr-FR" sz="150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alibr"/>
                <a:ea typeface="calibr"/>
                <a:cs typeface="calibr"/>
              </a:rPr>
              <a:t> …</a:t>
            </a:r>
            <a:endParaRPr lang="fr-FR" sz="1500" dirty="0">
              <a:solidFill>
                <a:schemeClr val="tx2">
                  <a:lumMod val="60000"/>
                  <a:lumOff val="40000"/>
                </a:schemeClr>
              </a:solidFill>
              <a:latin typeface="calibr"/>
              <a:ea typeface="calibr"/>
              <a:cs typeface="calibr"/>
            </a:endParaRPr>
          </a:p>
        </p:txBody>
      </p:sp>
    </p:spTree>
    <p:extLst>
      <p:ext uri="{BB962C8B-B14F-4D97-AF65-F5344CB8AC3E}">
        <p14:creationId xmlns:p14="http://schemas.microsoft.com/office/powerpoint/2010/main" val="401208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Rectangle 115"/>
          <p:cNvSpPr/>
          <p:nvPr/>
        </p:nvSpPr>
        <p:spPr>
          <a:xfrm>
            <a:off x="599145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7" name="Rectangle 136"/>
          <p:cNvSpPr/>
          <p:nvPr/>
        </p:nvSpPr>
        <p:spPr>
          <a:xfrm>
            <a:off x="599145" y="3931415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3" name="Rectangle 142"/>
          <p:cNvSpPr/>
          <p:nvPr/>
        </p:nvSpPr>
        <p:spPr>
          <a:xfrm>
            <a:off x="2098639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6" name="Rectangle 145"/>
          <p:cNvSpPr/>
          <p:nvPr/>
        </p:nvSpPr>
        <p:spPr>
          <a:xfrm>
            <a:off x="2230240" y="3967842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9" name="Rectangle 148"/>
          <p:cNvSpPr/>
          <p:nvPr/>
        </p:nvSpPr>
        <p:spPr>
          <a:xfrm>
            <a:off x="3839505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Rectangle 151"/>
          <p:cNvSpPr/>
          <p:nvPr/>
        </p:nvSpPr>
        <p:spPr>
          <a:xfrm>
            <a:off x="3707904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Rectangle 154"/>
          <p:cNvSpPr/>
          <p:nvPr/>
        </p:nvSpPr>
        <p:spPr>
          <a:xfrm>
            <a:off x="3839505" y="3967842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8" name="Rectangle 157"/>
          <p:cNvSpPr/>
          <p:nvPr/>
        </p:nvSpPr>
        <p:spPr>
          <a:xfrm>
            <a:off x="5470600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1" name="Rectangle 160"/>
          <p:cNvSpPr/>
          <p:nvPr/>
        </p:nvSpPr>
        <p:spPr>
          <a:xfrm>
            <a:off x="5338999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4" name="Rectangle 163"/>
          <p:cNvSpPr/>
          <p:nvPr/>
        </p:nvSpPr>
        <p:spPr>
          <a:xfrm>
            <a:off x="5470600" y="3967842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Rectangle 166"/>
          <p:cNvSpPr/>
          <p:nvPr/>
        </p:nvSpPr>
        <p:spPr>
          <a:xfrm>
            <a:off x="7092280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0" name="Rectangle 169"/>
          <p:cNvSpPr/>
          <p:nvPr/>
        </p:nvSpPr>
        <p:spPr>
          <a:xfrm>
            <a:off x="6960679" y="116632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3" name="Rectangle 172"/>
          <p:cNvSpPr/>
          <p:nvPr/>
        </p:nvSpPr>
        <p:spPr>
          <a:xfrm>
            <a:off x="7092280" y="3967842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Rectangle 46"/>
          <p:cNvSpPr/>
          <p:nvPr/>
        </p:nvSpPr>
        <p:spPr>
          <a:xfrm>
            <a:off x="527137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AutoShape 39"/>
          <p:cNvSpPr>
            <a:spLocks noChangeArrowheads="1"/>
          </p:cNvSpPr>
          <p:nvPr/>
        </p:nvSpPr>
        <p:spPr bwMode="auto">
          <a:xfrm>
            <a:off x="760023" y="2519834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2158232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Rectangle 67"/>
          <p:cNvSpPr/>
          <p:nvPr/>
        </p:nvSpPr>
        <p:spPr>
          <a:xfrm>
            <a:off x="5398592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Rectangle 74"/>
          <p:cNvSpPr/>
          <p:nvPr/>
        </p:nvSpPr>
        <p:spPr>
          <a:xfrm>
            <a:off x="7020272" y="17355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AutoShape 39"/>
          <p:cNvSpPr>
            <a:spLocks noChangeArrowheads="1"/>
          </p:cNvSpPr>
          <p:nvPr/>
        </p:nvSpPr>
        <p:spPr bwMode="auto">
          <a:xfrm>
            <a:off x="2158232" y="2568009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751545" y="18879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679537" y="18879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AutoShape 39"/>
          <p:cNvSpPr>
            <a:spLocks noChangeArrowheads="1"/>
          </p:cNvSpPr>
          <p:nvPr/>
        </p:nvSpPr>
        <p:spPr bwMode="auto">
          <a:xfrm>
            <a:off x="5605267" y="2570508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2310632" y="1887994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AutoShape 39"/>
          <p:cNvSpPr>
            <a:spLocks noChangeArrowheads="1"/>
          </p:cNvSpPr>
          <p:nvPr/>
        </p:nvSpPr>
        <p:spPr bwMode="auto">
          <a:xfrm>
            <a:off x="4035026" y="2559841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97" name="AutoShape 39"/>
          <p:cNvSpPr>
            <a:spLocks noChangeArrowheads="1"/>
          </p:cNvSpPr>
          <p:nvPr/>
        </p:nvSpPr>
        <p:spPr bwMode="auto">
          <a:xfrm>
            <a:off x="7262680" y="2602868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3928492" y="36240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Rectangle 98"/>
          <p:cNvSpPr/>
          <p:nvPr/>
        </p:nvSpPr>
        <p:spPr>
          <a:xfrm>
            <a:off x="5559587" y="36240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Rectangle 99"/>
          <p:cNvSpPr/>
          <p:nvPr/>
        </p:nvSpPr>
        <p:spPr>
          <a:xfrm>
            <a:off x="7163954" y="0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Rectangle 102"/>
          <p:cNvSpPr/>
          <p:nvPr/>
        </p:nvSpPr>
        <p:spPr>
          <a:xfrm>
            <a:off x="2247219" y="36240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Rectangle 103"/>
          <p:cNvSpPr/>
          <p:nvPr/>
        </p:nvSpPr>
        <p:spPr>
          <a:xfrm>
            <a:off x="5487579" y="36240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Rectangle 104"/>
          <p:cNvSpPr/>
          <p:nvPr/>
        </p:nvSpPr>
        <p:spPr>
          <a:xfrm>
            <a:off x="7079679" y="36240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AutoShape 39"/>
          <p:cNvSpPr>
            <a:spLocks noChangeArrowheads="1"/>
          </p:cNvSpPr>
          <p:nvPr/>
        </p:nvSpPr>
        <p:spPr bwMode="auto">
          <a:xfrm>
            <a:off x="2349860" y="307926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08" name="Rectangle 107"/>
          <p:cNvSpPr/>
          <p:nvPr/>
        </p:nvSpPr>
        <p:spPr>
          <a:xfrm>
            <a:off x="840532" y="-424646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Rectangle 108"/>
          <p:cNvSpPr/>
          <p:nvPr/>
        </p:nvSpPr>
        <p:spPr>
          <a:xfrm>
            <a:off x="768524" y="-424646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1" name="AutoShape 39"/>
          <p:cNvSpPr>
            <a:spLocks noChangeArrowheads="1"/>
          </p:cNvSpPr>
          <p:nvPr/>
        </p:nvSpPr>
        <p:spPr bwMode="auto">
          <a:xfrm>
            <a:off x="5630909" y="332656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2399619" y="-424646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4" name="AutoShape 39"/>
          <p:cNvSpPr>
            <a:spLocks noChangeArrowheads="1"/>
          </p:cNvSpPr>
          <p:nvPr/>
        </p:nvSpPr>
        <p:spPr bwMode="auto">
          <a:xfrm>
            <a:off x="4005608" y="332655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19" name="AutoShape 39"/>
          <p:cNvSpPr>
            <a:spLocks noChangeArrowheads="1"/>
          </p:cNvSpPr>
          <p:nvPr/>
        </p:nvSpPr>
        <p:spPr bwMode="auto">
          <a:xfrm>
            <a:off x="7258691" y="332656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3874287" y="38306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1" name="Rectangle 120"/>
          <p:cNvSpPr/>
          <p:nvPr/>
        </p:nvSpPr>
        <p:spPr>
          <a:xfrm>
            <a:off x="5505382" y="38306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2" name="Rectangle 121"/>
          <p:cNvSpPr/>
          <p:nvPr/>
        </p:nvSpPr>
        <p:spPr>
          <a:xfrm>
            <a:off x="7127062" y="38306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4" name="AutoShape 39"/>
          <p:cNvSpPr>
            <a:spLocks noChangeArrowheads="1"/>
          </p:cNvSpPr>
          <p:nvPr/>
        </p:nvSpPr>
        <p:spPr bwMode="auto">
          <a:xfrm>
            <a:off x="734763" y="4772606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2193014" y="38306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6" name="Rectangle 125"/>
          <p:cNvSpPr/>
          <p:nvPr/>
        </p:nvSpPr>
        <p:spPr>
          <a:xfrm>
            <a:off x="5433374" y="38306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7" name="Rectangle 126"/>
          <p:cNvSpPr/>
          <p:nvPr/>
        </p:nvSpPr>
        <p:spPr>
          <a:xfrm>
            <a:off x="7055054" y="38306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0" name="Rectangle 129"/>
          <p:cNvSpPr/>
          <p:nvPr/>
        </p:nvSpPr>
        <p:spPr>
          <a:xfrm>
            <a:off x="786327" y="39830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1" name="Rectangle 130"/>
          <p:cNvSpPr/>
          <p:nvPr/>
        </p:nvSpPr>
        <p:spPr>
          <a:xfrm>
            <a:off x="714319" y="39830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AutoShape 39"/>
          <p:cNvSpPr>
            <a:spLocks noChangeArrowheads="1"/>
          </p:cNvSpPr>
          <p:nvPr/>
        </p:nvSpPr>
        <p:spPr bwMode="auto">
          <a:xfrm>
            <a:off x="5605267" y="4845523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76" name="Rectangle 175"/>
          <p:cNvSpPr/>
          <p:nvPr/>
        </p:nvSpPr>
        <p:spPr>
          <a:xfrm>
            <a:off x="2345414" y="3983097"/>
            <a:ext cx="1532900" cy="277352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8" name="AutoShape 39"/>
          <p:cNvSpPr>
            <a:spLocks noChangeArrowheads="1"/>
          </p:cNvSpPr>
          <p:nvPr/>
        </p:nvSpPr>
        <p:spPr bwMode="auto">
          <a:xfrm>
            <a:off x="3979140" y="4801128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180" name="AutoShape 39"/>
          <p:cNvSpPr>
            <a:spLocks noChangeArrowheads="1"/>
          </p:cNvSpPr>
          <p:nvPr/>
        </p:nvSpPr>
        <p:spPr bwMode="auto">
          <a:xfrm>
            <a:off x="7215297" y="4835601"/>
            <a:ext cx="1261664" cy="1739253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609045" y="118906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Rectangle 70"/>
          <p:cNvSpPr/>
          <p:nvPr/>
        </p:nvSpPr>
        <p:spPr>
          <a:xfrm>
            <a:off x="537037" y="118906"/>
            <a:ext cx="1532900" cy="21602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AutoShape 39"/>
          <p:cNvSpPr>
            <a:spLocks noChangeArrowheads="1"/>
          </p:cNvSpPr>
          <p:nvPr/>
        </p:nvSpPr>
        <p:spPr bwMode="auto">
          <a:xfrm>
            <a:off x="769923" y="-148962"/>
            <a:ext cx="1261664" cy="2178076"/>
          </a:xfrm>
          <a:prstGeom prst="roundRect">
            <a:avLst>
              <a:gd name="adj" fmla="val 16667"/>
            </a:avLst>
          </a:prstGeom>
          <a:ln w="9525">
            <a:noFill/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endParaRPr lang="fr-FR" sz="1500" dirty="0">
              <a:solidFill>
                <a:schemeClr val="bg1"/>
              </a:solidFill>
              <a:latin typeface="calibr"/>
              <a:ea typeface="calibr"/>
              <a:cs typeface="calibr"/>
            </a:endParaRPr>
          </a:p>
        </p:txBody>
      </p:sp>
      <p:pic>
        <p:nvPicPr>
          <p:cNvPr id="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345" y="454746"/>
            <a:ext cx="952295" cy="1524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449" y="449580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557" y="472351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0144" y="484226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208" y="2668964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45" y="2698054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62" y="4906961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4924" y="4947926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6788" y="2686179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8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3375" y="2698054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682" y="4956417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269" y="4968292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255" y="499857"/>
            <a:ext cx="952295" cy="154774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552" y="417231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962" y="2648180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052" y="4845523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8061" y="417231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9667" y="2661430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1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561" y="4895724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1167" y="429696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9449" y="2629758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0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2667" y="4905518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612" y="429696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9788" y="2660645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3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112" y="4857988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8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625" y="455230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2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035" y="2686179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55602" y="4883522"/>
            <a:ext cx="1107605" cy="159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5301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668</Words>
  <Application>Microsoft Office PowerPoint</Application>
  <PresentationFormat>Affichage à l'écran (4:3)</PresentationFormat>
  <Paragraphs>166</Paragraphs>
  <Slides>12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Interview game by jfk Grenoble INP</vt:lpstr>
      <vt:lpstr>Présentation PowerPoint</vt:lpstr>
      <vt:lpstr>Scoring system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Teacher tips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KENWRIGHT John Francis</dc:creator>
  <cp:lastModifiedBy>KENWRIGHT John Francis</cp:lastModifiedBy>
  <cp:revision>30</cp:revision>
  <cp:lastPrinted>2013-10-18T14:34:42Z</cp:lastPrinted>
  <dcterms:created xsi:type="dcterms:W3CDTF">2013-02-19T13:32:54Z</dcterms:created>
  <dcterms:modified xsi:type="dcterms:W3CDTF">2013-10-24T16:30:37Z</dcterms:modified>
</cp:coreProperties>
</file>