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71" r:id="rId3"/>
    <p:sldId id="279" r:id="rId4"/>
    <p:sldId id="278" r:id="rId5"/>
    <p:sldId id="280" r:id="rId6"/>
    <p:sldId id="272" r:id="rId7"/>
    <p:sldId id="273" r:id="rId8"/>
    <p:sldId id="274" r:id="rId9"/>
    <p:sldId id="275" r:id="rId10"/>
    <p:sldId id="283" r:id="rId11"/>
    <p:sldId id="284" r:id="rId12"/>
    <p:sldId id="281" r:id="rId13"/>
    <p:sldId id="282" r:id="rId14"/>
    <p:sldId id="257" r:id="rId15"/>
    <p:sldId id="258" r:id="rId16"/>
    <p:sldId id="259" r:id="rId17"/>
    <p:sldId id="264" r:id="rId18"/>
    <p:sldId id="263" r:id="rId19"/>
    <p:sldId id="262" r:id="rId20"/>
    <p:sldId id="261" r:id="rId21"/>
    <p:sldId id="260" r:id="rId22"/>
    <p:sldId id="265" r:id="rId23"/>
    <p:sldId id="266" r:id="rId24"/>
    <p:sldId id="267" r:id="rId25"/>
    <p:sldId id="268" r:id="rId26"/>
  </p:sldIdLst>
  <p:sldSz cx="9144000" cy="6858000" type="screen4x3"/>
  <p:notesSz cx="6797675" cy="99282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30A620-9DB1-46DF-95B6-AB042F897478}" type="datetimeFigureOut">
              <a:rPr lang="fr-FR" smtClean="0"/>
              <a:t>22/02/2014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1A73C5-3FB9-432B-9E35-1BABE3C16A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79449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B8C1AC-7906-4A52-9D4A-861D4BF9703A}" type="datetimeFigureOut">
              <a:rPr lang="fr-FR" smtClean="0"/>
              <a:t>22/02/2014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9B2459-F42D-4D70-8B55-E73584D949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3483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E36F6-1CAD-44FA-9E05-49B6A7FBAC70}" type="slidenum">
              <a:rPr lang="fr-FR" smtClean="0"/>
              <a:t>10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E36F6-1CAD-44FA-9E05-49B6A7FBAC70}" type="slidenum">
              <a:rPr lang="fr-FR" smtClean="0"/>
              <a:t>11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22/02/2014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22/02/2014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22/02/2014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22/02/2014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22/02/2014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22/02/2014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22/02/2014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22/02/2014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22/02/2014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22/02/2014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22/02/2014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22/02/2014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39551" y="1628800"/>
            <a:ext cx="8327725" cy="5040560"/>
          </a:xfrm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en-US" sz="2000" b="1" u="sng" dirty="0" smtClean="0">
                <a:solidFill>
                  <a:schemeClr val="tx1"/>
                </a:solidFill>
              </a:rPr>
              <a:t>General game rules</a:t>
            </a:r>
            <a:r>
              <a:rPr lang="en-US" sz="2000" b="1" u="sng" dirty="0">
                <a:solidFill>
                  <a:schemeClr val="tx1"/>
                </a:solidFill>
              </a:rPr>
              <a:t> : </a:t>
            </a:r>
            <a:r>
              <a:rPr lang="en-US" sz="2000" b="1" u="sng" dirty="0" smtClean="0">
                <a:solidFill>
                  <a:schemeClr val="tx1"/>
                </a:solidFill>
              </a:rPr>
              <a:t>Based </a:t>
            </a:r>
            <a:r>
              <a:rPr lang="en-US" sz="2000" b="1" u="sng" dirty="0">
                <a:solidFill>
                  <a:schemeClr val="tx1"/>
                </a:solidFill>
              </a:rPr>
              <a:t>on </a:t>
            </a:r>
            <a:r>
              <a:rPr lang="en-US" sz="2000" b="1" u="sng" dirty="0" smtClean="0">
                <a:solidFill>
                  <a:schemeClr val="tx1"/>
                </a:solidFill>
              </a:rPr>
              <a:t>dominoes: choose appropriate modes/boards</a:t>
            </a:r>
          </a:p>
          <a:p>
            <a:pPr marL="342900" indent="-342900" algn="l">
              <a:buFont typeface="Wingdings"/>
              <a:buChar char="à"/>
            </a:pPr>
            <a:r>
              <a:rPr lang="en-US" sz="2000" dirty="0" smtClean="0">
                <a:solidFill>
                  <a:schemeClr val="tx1"/>
                </a:solidFill>
              </a:rPr>
              <a:t>You </a:t>
            </a:r>
            <a:r>
              <a:rPr lang="en-US" sz="2000" dirty="0">
                <a:solidFill>
                  <a:schemeClr val="tx1"/>
                </a:solidFill>
              </a:rPr>
              <a:t>can stick dominoes next to words that contain the same </a:t>
            </a:r>
            <a:r>
              <a:rPr lang="en-US" sz="2000" dirty="0" smtClean="0">
                <a:solidFill>
                  <a:schemeClr val="tx1"/>
                </a:solidFill>
              </a:rPr>
              <a:t>sounds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</a:p>
          <a:p>
            <a:pPr marL="342900" indent="-342900" algn="l">
              <a:buFont typeface="Wingdings"/>
              <a:buChar char="à"/>
            </a:pPr>
            <a:r>
              <a:rPr lang="fr-FR" sz="2000" dirty="0" smtClean="0">
                <a:solidFill>
                  <a:schemeClr val="tx1"/>
                </a:solidFill>
              </a:rPr>
              <a:t>3 </a:t>
            </a:r>
            <a:r>
              <a:rPr lang="fr-FR" sz="2000" dirty="0" err="1" smtClean="0">
                <a:solidFill>
                  <a:schemeClr val="tx1"/>
                </a:solidFill>
              </a:rPr>
              <a:t>boards</a:t>
            </a:r>
            <a:r>
              <a:rPr lang="fr-FR" sz="2000" dirty="0" smtClean="0">
                <a:solidFill>
                  <a:schemeClr val="tx1"/>
                </a:solidFill>
              </a:rPr>
              <a:t> for 3 </a:t>
            </a:r>
            <a:r>
              <a:rPr lang="fr-FR" sz="2000" dirty="0" err="1" smtClean="0">
                <a:solidFill>
                  <a:schemeClr val="tx1"/>
                </a:solidFill>
              </a:rPr>
              <a:t>levels</a:t>
            </a:r>
            <a:r>
              <a:rPr lang="fr-FR" sz="2000" dirty="0" smtClean="0">
                <a:solidFill>
                  <a:schemeClr val="tx1"/>
                </a:solidFill>
              </a:rPr>
              <a:t>.</a:t>
            </a:r>
            <a:endParaRPr lang="en-US" sz="2000" dirty="0" smtClean="0">
              <a:solidFill>
                <a:schemeClr val="tx1"/>
              </a:solidFill>
            </a:endParaRPr>
          </a:p>
          <a:p>
            <a:pPr algn="l"/>
            <a:r>
              <a:rPr lang="en-US" sz="2000" b="1" dirty="0" smtClean="0">
                <a:solidFill>
                  <a:srgbClr val="00B050"/>
                </a:solidFill>
              </a:rPr>
              <a:t>Easy level : </a:t>
            </a:r>
            <a:r>
              <a:rPr lang="en-US" sz="2000" b="1" dirty="0" smtClean="0">
                <a:solidFill>
                  <a:srgbClr val="00B050"/>
                </a:solidFill>
              </a:rPr>
              <a:t>OPEN MODE.</a:t>
            </a:r>
          </a:p>
          <a:p>
            <a:pPr algn="l"/>
            <a:r>
              <a:rPr lang="en-US" sz="2000" b="1" dirty="0" smtClean="0">
                <a:solidFill>
                  <a:schemeClr val="bg1"/>
                </a:solidFill>
              </a:rPr>
              <a:t>Medium </a:t>
            </a:r>
            <a:r>
              <a:rPr lang="en-US" sz="2000" b="1" dirty="0" smtClean="0">
                <a:solidFill>
                  <a:schemeClr val="bg1"/>
                </a:solidFill>
              </a:rPr>
              <a:t>level : </a:t>
            </a:r>
            <a:r>
              <a:rPr lang="en-US" sz="2000" b="1" dirty="0" smtClean="0">
                <a:solidFill>
                  <a:schemeClr val="bg1"/>
                </a:solidFill>
              </a:rPr>
              <a:t>HOP MODE.</a:t>
            </a:r>
            <a:endParaRPr lang="en-US" sz="2000" b="1" dirty="0" smtClean="0">
              <a:solidFill>
                <a:schemeClr val="bg1"/>
              </a:solidFill>
            </a:endParaRPr>
          </a:p>
          <a:p>
            <a:pPr algn="l"/>
            <a:r>
              <a:rPr lang="en-US" sz="2000" b="1" dirty="0" smtClean="0">
                <a:solidFill>
                  <a:srgbClr val="FF0000"/>
                </a:solidFill>
              </a:rPr>
              <a:t>Hard level: </a:t>
            </a:r>
            <a:r>
              <a:rPr lang="en-US" sz="2000" b="1" dirty="0" smtClean="0">
                <a:solidFill>
                  <a:srgbClr val="FF0000"/>
                </a:solidFill>
              </a:rPr>
              <a:t>SHUFFLE MODE.</a:t>
            </a:r>
            <a:endParaRPr lang="fr-FR" sz="2000" b="1" dirty="0">
              <a:solidFill>
                <a:srgbClr val="FF0000"/>
              </a:solidFill>
            </a:endParaRPr>
          </a:p>
          <a:p>
            <a:pPr algn="l"/>
            <a:r>
              <a:rPr lang="en-US" sz="2000" b="1" dirty="0" smtClean="0">
                <a:solidFill>
                  <a:srgbClr val="0070C0"/>
                </a:solidFill>
                <a:sym typeface="Wingdings" pitchFamily="2" charset="2"/>
              </a:rPr>
              <a:t> </a:t>
            </a:r>
            <a:r>
              <a:rPr lang="en-US" sz="2000" b="1" dirty="0" smtClean="0">
                <a:solidFill>
                  <a:srgbClr val="0070C0"/>
                </a:solidFill>
              </a:rPr>
              <a:t>Optional: a </a:t>
            </a:r>
            <a:r>
              <a:rPr lang="en-US" sz="2000" b="1" dirty="0" smtClean="0">
                <a:solidFill>
                  <a:srgbClr val="0070C0"/>
                </a:solidFill>
              </a:rPr>
              <a:t>dictionary, board </a:t>
            </a:r>
            <a:r>
              <a:rPr lang="en-US" sz="2000" b="1" dirty="0" smtClean="0">
                <a:solidFill>
                  <a:srgbClr val="0070C0"/>
                </a:solidFill>
              </a:rPr>
              <a:t>or dice/extra cards </a:t>
            </a:r>
            <a:r>
              <a:rPr lang="en-US" sz="2000" b="1" dirty="0">
                <a:solidFill>
                  <a:srgbClr val="0070C0"/>
                </a:solidFill>
              </a:rPr>
              <a:t>to go with it and </a:t>
            </a:r>
            <a:r>
              <a:rPr lang="en-US" sz="2000" b="1" dirty="0" smtClean="0">
                <a:solidFill>
                  <a:srgbClr val="0070C0"/>
                </a:solidFill>
              </a:rPr>
              <a:t>extra points, constraints, </a:t>
            </a:r>
            <a:r>
              <a:rPr lang="en-US" sz="2000" b="1" dirty="0" err="1">
                <a:solidFill>
                  <a:srgbClr val="0070C0"/>
                </a:solidFill>
              </a:rPr>
              <a:t>etc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smtClean="0">
                <a:solidFill>
                  <a:srgbClr val="0070C0"/>
                </a:solidFill>
              </a:rPr>
              <a:t>…(develop your own ideas </a:t>
            </a:r>
            <a:r>
              <a:rPr lang="en-US" sz="2000" b="1" dirty="0" smtClean="0">
                <a:solidFill>
                  <a:srgbClr val="0070C0"/>
                </a:solidFill>
                <a:sym typeface="Wingdings" pitchFamily="2" charset="2"/>
              </a:rPr>
              <a:t> see VARIATIONS rules</a:t>
            </a:r>
            <a:r>
              <a:rPr lang="en-US" sz="2000" b="1" dirty="0" smtClean="0">
                <a:solidFill>
                  <a:srgbClr val="0070C0"/>
                </a:solidFill>
              </a:rPr>
              <a:t>)</a:t>
            </a:r>
            <a:endParaRPr lang="en-US" sz="2000" dirty="0" smtClean="0">
              <a:solidFill>
                <a:schemeClr val="tx1"/>
              </a:solidFill>
            </a:endParaRPr>
          </a:p>
          <a:p>
            <a:pPr algn="l"/>
            <a:r>
              <a:rPr lang="en-US" sz="2000" b="1" u="sng" dirty="0" smtClean="0">
                <a:solidFill>
                  <a:schemeClr val="tx1"/>
                </a:solidFill>
              </a:rPr>
              <a:t>Suggested</a:t>
            </a:r>
            <a:r>
              <a:rPr lang="en-US" sz="2000" b="1" dirty="0" smtClean="0">
                <a:solidFill>
                  <a:schemeClr val="tx1"/>
                </a:solidFill>
              </a:rPr>
              <a:t> points system</a:t>
            </a:r>
            <a:r>
              <a:rPr lang="en-US" sz="2000" dirty="0" smtClean="0">
                <a:solidFill>
                  <a:schemeClr val="tx1"/>
                </a:solidFill>
              </a:rPr>
              <a:t>: example </a:t>
            </a:r>
            <a:r>
              <a:rPr lang="en-US" sz="2000" dirty="0" smtClean="0">
                <a:solidFill>
                  <a:schemeClr val="tx1"/>
                </a:solidFill>
              </a:rPr>
              <a:t>“ARRANGE” </a:t>
            </a:r>
          </a:p>
          <a:p>
            <a:pPr algn="l"/>
            <a:r>
              <a:rPr lang="en-US" sz="2000" dirty="0" smtClean="0">
                <a:solidFill>
                  <a:schemeClr val="tx1"/>
                </a:solidFill>
              </a:rPr>
              <a:t>(“STRANGE” </a:t>
            </a:r>
            <a:r>
              <a:rPr lang="en-US" sz="2000" dirty="0" smtClean="0">
                <a:solidFill>
                  <a:schemeClr val="tx1"/>
                </a:solidFill>
              </a:rPr>
              <a:t>added = </a:t>
            </a:r>
            <a:r>
              <a:rPr lang="en-US" sz="2000" dirty="0" smtClean="0">
                <a:solidFill>
                  <a:schemeClr val="tx1"/>
                </a:solidFill>
              </a:rPr>
              <a:t>3</a:t>
            </a:r>
            <a:r>
              <a:rPr lang="en-US" sz="2000" dirty="0" smtClean="0">
                <a:solidFill>
                  <a:schemeClr val="tx1"/>
                </a:solidFill>
              </a:rPr>
              <a:t>C+1D=5 points)</a:t>
            </a:r>
            <a:endParaRPr lang="fr-FR" sz="2000" dirty="0">
              <a:solidFill>
                <a:schemeClr val="tx1"/>
              </a:solidFill>
            </a:endParaRP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10 points – (H)homonym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1 point per (C)consonant or (V)vowel.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2 points per (D)diphthong.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3 points per (T) </a:t>
            </a:r>
            <a:r>
              <a:rPr lang="en-US" sz="2000" b="1" dirty="0" err="1" smtClean="0">
                <a:solidFill>
                  <a:schemeClr val="tx1"/>
                </a:solidFill>
              </a:rPr>
              <a:t>triphthong</a:t>
            </a:r>
            <a:r>
              <a:rPr lang="en-US" sz="20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fr-FR" sz="2000" dirty="0">
              <a:solidFill>
                <a:schemeClr val="bg1"/>
              </a:solidFill>
            </a:endParaRPr>
          </a:p>
          <a:p>
            <a:pPr lvl="1" algn="l"/>
            <a:endParaRPr lang="fr-FR" sz="2000" u="sng" dirty="0" smtClean="0">
              <a:solidFill>
                <a:schemeClr val="bg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endParaRPr lang="fr-FR" dirty="0" smtClean="0"/>
          </a:p>
          <a:p>
            <a:pPr marL="971550" lvl="1" indent="-514350" algn="l">
              <a:buFont typeface="+mj-lt"/>
              <a:buAutoNum type="arabicPeriod"/>
            </a:pPr>
            <a:endParaRPr lang="fr-FR" dirty="0" smtClean="0"/>
          </a:p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2555776" y="188640"/>
            <a:ext cx="1944216" cy="132887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800" dirty="0" smtClean="0"/>
              <a:t>Domi</a:t>
            </a:r>
            <a:endParaRPr lang="fr-FR" sz="48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499992" y="188640"/>
            <a:ext cx="1944216" cy="132887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800" dirty="0" err="1" smtClean="0">
                <a:solidFill>
                  <a:schemeClr val="accent3">
                    <a:lumMod val="75000"/>
                  </a:schemeClr>
                </a:solidFill>
              </a:rPr>
              <a:t>knows</a:t>
            </a:r>
            <a:endParaRPr lang="fr-FR" sz="48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8075189" y="44624"/>
            <a:ext cx="961307" cy="144655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8800" dirty="0" smtClean="0">
                <a:latin typeface="Berlin Sans FB Demi" pitchFamily="34" charset="0"/>
              </a:rPr>
              <a:t>T</a:t>
            </a:r>
            <a:endParaRPr lang="fr-FR" sz="8800" dirty="0">
              <a:latin typeface="Berlin Sans FB Demi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8345219" y="702146"/>
            <a:ext cx="39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B0F0"/>
                </a:solidFill>
                <a:latin typeface="Berlin Sans FB Demi" pitchFamily="34" charset="0"/>
              </a:rPr>
              <a:t>Z</a:t>
            </a:r>
            <a:endParaRPr lang="fr-FR" dirty="0">
              <a:solidFill>
                <a:srgbClr val="00B0F0"/>
              </a:solidFill>
              <a:latin typeface="Berlin Sans FB Demi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8363221" y="414114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FF00"/>
                </a:solidFill>
                <a:latin typeface="Berlin Sans FB Demi" pitchFamily="34" charset="0"/>
              </a:rPr>
              <a:t>I</a:t>
            </a:r>
            <a:endParaRPr lang="fr-FR" dirty="0">
              <a:solidFill>
                <a:srgbClr val="FFFF00"/>
              </a:solidFill>
              <a:latin typeface="Berlin Sans FB Demi" pitchFamily="34" charset="0"/>
            </a:endParaRPr>
          </a:p>
        </p:txBody>
      </p:sp>
      <p:pic>
        <p:nvPicPr>
          <p:cNvPr id="8" name="Picture 3" descr="C:\enter\BU6mars2011\enter\G2L\G2L2012-13\GAME2LEARN\Langues - RV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8" y="44624"/>
            <a:ext cx="1465266" cy="97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/>
          <p:cNvSpPr txBox="1"/>
          <p:nvPr/>
        </p:nvSpPr>
        <p:spPr>
          <a:xfrm>
            <a:off x="4067944" y="2420888"/>
            <a:ext cx="4475297" cy="1323439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Teacher tip: Making the game harder</a:t>
            </a:r>
          </a:p>
          <a:p>
            <a:r>
              <a:rPr lang="en-US" sz="1600" b="1" dirty="0" smtClean="0">
                <a:solidFill>
                  <a:schemeClr val="bg1"/>
                </a:solidFill>
              </a:rPr>
              <a:t>Medium </a:t>
            </a:r>
            <a:r>
              <a:rPr lang="en-US" sz="1600" b="1" dirty="0">
                <a:solidFill>
                  <a:schemeClr val="bg1"/>
                </a:solidFill>
              </a:rPr>
              <a:t>level : </a:t>
            </a:r>
            <a:r>
              <a:rPr lang="en-US" sz="1600" b="1" dirty="0" smtClean="0">
                <a:solidFill>
                  <a:schemeClr val="bg1"/>
                </a:solidFill>
              </a:rPr>
              <a:t>at </a:t>
            </a:r>
            <a:r>
              <a:rPr lang="en-US" sz="1600" b="1" dirty="0">
                <a:solidFill>
                  <a:schemeClr val="bg1"/>
                </a:solidFill>
              </a:rPr>
              <a:t>least </a:t>
            </a:r>
            <a:r>
              <a:rPr lang="en-US" sz="1600" b="1" u="sng" dirty="0">
                <a:solidFill>
                  <a:schemeClr val="bg1"/>
                </a:solidFill>
              </a:rPr>
              <a:t>2 sounds </a:t>
            </a:r>
            <a:r>
              <a:rPr lang="en-US" sz="1600" b="1" dirty="0">
                <a:solidFill>
                  <a:schemeClr val="bg1"/>
                </a:solidFill>
              </a:rPr>
              <a:t>common to both words</a:t>
            </a:r>
          </a:p>
          <a:p>
            <a:r>
              <a:rPr lang="en-US" sz="1600" b="1" dirty="0">
                <a:solidFill>
                  <a:schemeClr val="bg1"/>
                </a:solidFill>
              </a:rPr>
              <a:t>Hard level: </a:t>
            </a:r>
            <a:r>
              <a:rPr lang="en-US" sz="1600" b="1" dirty="0" smtClean="0">
                <a:solidFill>
                  <a:schemeClr val="bg1"/>
                </a:solidFill>
              </a:rPr>
              <a:t>at </a:t>
            </a:r>
            <a:r>
              <a:rPr lang="en-US" sz="1600" b="1" dirty="0">
                <a:solidFill>
                  <a:schemeClr val="bg1"/>
                </a:solidFill>
              </a:rPr>
              <a:t>least </a:t>
            </a:r>
            <a:r>
              <a:rPr lang="en-US" sz="1600" b="1" u="sng" dirty="0">
                <a:solidFill>
                  <a:schemeClr val="bg1"/>
                </a:solidFill>
              </a:rPr>
              <a:t>3 sounds </a:t>
            </a:r>
            <a:r>
              <a:rPr lang="en-US" sz="1600" b="1" dirty="0">
                <a:solidFill>
                  <a:schemeClr val="bg1"/>
                </a:solidFill>
              </a:rPr>
              <a:t>of which </a:t>
            </a:r>
            <a:r>
              <a:rPr lang="en-US" sz="1600" b="1" u="sng" dirty="0">
                <a:solidFill>
                  <a:schemeClr val="bg1"/>
                </a:solidFill>
              </a:rPr>
              <a:t>one must be a vowel</a:t>
            </a:r>
            <a:r>
              <a:rPr lang="en-US" sz="1600" b="1" dirty="0">
                <a:solidFill>
                  <a:schemeClr val="bg1"/>
                </a:solidFill>
              </a:rPr>
              <a:t>. </a:t>
            </a:r>
            <a:endParaRPr lang="fr-FR" sz="1600" b="1" dirty="0">
              <a:solidFill>
                <a:schemeClr val="bg1"/>
              </a:solidFill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6084168" y="4509120"/>
            <a:ext cx="2111634" cy="1944216"/>
          </a:xfrm>
          <a:prstGeom prst="roundRect">
            <a:avLst/>
          </a:prstGeom>
          <a:solidFill>
            <a:srgbClr val="FFFF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u="sng" dirty="0">
                <a:solidFill>
                  <a:schemeClr val="tx1"/>
                </a:solidFill>
              </a:rPr>
              <a:t>Props : </a:t>
            </a:r>
          </a:p>
          <a:p>
            <a:r>
              <a:rPr lang="en-US" dirty="0">
                <a:solidFill>
                  <a:schemeClr val="tx1"/>
                </a:solidFill>
              </a:rPr>
              <a:t>A4 + </a:t>
            </a:r>
            <a:r>
              <a:rPr lang="en-US" dirty="0" smtClean="0">
                <a:solidFill>
                  <a:schemeClr val="tx1"/>
                </a:solidFill>
              </a:rPr>
              <a:t>pencil.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Dice </a:t>
            </a:r>
            <a:r>
              <a:rPr lang="en-US" dirty="0" smtClean="0">
                <a:solidFill>
                  <a:schemeClr val="tx1"/>
                </a:solidFill>
              </a:rPr>
              <a:t>and/or </a:t>
            </a:r>
            <a:r>
              <a:rPr lang="en-US" dirty="0" smtClean="0">
                <a:solidFill>
                  <a:schemeClr val="tx1"/>
                </a:solidFill>
              </a:rPr>
              <a:t>board </a:t>
            </a:r>
            <a:r>
              <a:rPr lang="en-US" dirty="0" smtClean="0">
                <a:solidFill>
                  <a:srgbClr val="FF0000"/>
                </a:solidFill>
              </a:rPr>
              <a:t>+ dictionary </a:t>
            </a:r>
            <a:r>
              <a:rPr lang="en-US" dirty="0" smtClean="0">
                <a:solidFill>
                  <a:schemeClr val="tx1"/>
                </a:solidFill>
              </a:rPr>
              <a:t>optional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r>
              <a:rPr lang="fr-FR" dirty="0" err="1" smtClean="0">
                <a:solidFill>
                  <a:schemeClr val="tx1"/>
                </a:solidFill>
              </a:rPr>
              <a:t>Pawns</a:t>
            </a:r>
            <a:r>
              <a:rPr lang="fr-FR" dirty="0" smtClean="0">
                <a:solidFill>
                  <a:schemeClr val="tx1"/>
                </a:solidFill>
              </a:rPr>
              <a:t>. </a:t>
            </a:r>
            <a:r>
              <a:rPr lang="fr-FR" dirty="0" err="1" smtClean="0">
                <a:solidFill>
                  <a:schemeClr val="tx1"/>
                </a:solidFill>
              </a:rPr>
              <a:t>Rubbers</a:t>
            </a:r>
            <a:r>
              <a:rPr lang="fr-FR" dirty="0" smtClean="0">
                <a:solidFill>
                  <a:schemeClr val="tx1"/>
                </a:solidFill>
              </a:rPr>
              <a:t>.</a:t>
            </a:r>
          </a:p>
          <a:p>
            <a:r>
              <a:rPr lang="fr-FR" b="1" dirty="0" smtClean="0">
                <a:solidFill>
                  <a:srgbClr val="FF0000"/>
                </a:solidFill>
              </a:rPr>
              <a:t>IPA </a:t>
            </a:r>
            <a:r>
              <a:rPr lang="fr-FR" b="1" dirty="0" err="1" smtClean="0">
                <a:solidFill>
                  <a:srgbClr val="FF0000"/>
                </a:solidFill>
              </a:rPr>
              <a:t>chart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6660232" y="188640"/>
            <a:ext cx="1224136" cy="132887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err="1" smtClean="0"/>
              <a:t>Print</a:t>
            </a:r>
            <a:r>
              <a:rPr lang="fr-FR" sz="2400" b="1" dirty="0" smtClean="0"/>
              <a:t> </a:t>
            </a:r>
            <a:r>
              <a:rPr lang="fr-FR" sz="2400" b="1" dirty="0" err="1" smtClean="0"/>
              <a:t>boards</a:t>
            </a:r>
            <a:r>
              <a:rPr lang="fr-FR" sz="2400" b="1" dirty="0" smtClean="0"/>
              <a:t> on A3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540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31248" y="1443142"/>
            <a:ext cx="8229600" cy="114300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/>
          <a:p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 rot="5400000">
            <a:off x="189005" y="1271806"/>
            <a:ext cx="1430740" cy="1224136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i: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 rot="5400000">
            <a:off x="185510" y="2694002"/>
            <a:ext cx="1430740" cy="1224136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ʃ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 rot="5400000">
            <a:off x="185510" y="4124742"/>
            <a:ext cx="1430740" cy="1224136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 rot="5400000">
            <a:off x="1418192" y="1991886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 rot="5400000">
            <a:off x="1414697" y="3414082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ɪ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 rot="5400000">
            <a:off x="1414697" y="4844822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 rot="5400000">
            <a:off x="2649463" y="1271488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θ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 rot="5400000">
            <a:off x="2645968" y="2693684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 rot="5400000">
            <a:off x="2645968" y="4124424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ʊ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 rot="5400000">
            <a:off x="3882416" y="1953918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aɪ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 rot="5400000">
            <a:off x="3875155" y="3384658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 rot="5400000">
            <a:off x="3875155" y="4815398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u: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 rot="5400000">
            <a:off x="5102641" y="1270378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 rot="5400000">
            <a:off x="5096729" y="2707256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ɪd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 rot="5400000">
            <a:off x="5099146" y="4123314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ʤ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 rot="5400000">
            <a:off x="6331828" y="1961352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 rot="5400000">
            <a:off x="6328333" y="3383548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ð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 rot="5400000">
            <a:off x="6328333" y="4814288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tə</a:t>
            </a:r>
            <a:endParaRPr lang="fr-FR" sz="6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 rot="5400000">
            <a:off x="7563099" y="1270060"/>
            <a:ext cx="1430740" cy="1224136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ə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 rot="5400000">
            <a:off x="7559604" y="2692256"/>
            <a:ext cx="1430740" cy="1224136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ʧ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 rot="5400000">
            <a:off x="7559604" y="4122996"/>
            <a:ext cx="1430740" cy="1224136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 rot="5400000">
            <a:off x="1414697" y="5908566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aʊ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 rot="5400000">
            <a:off x="185510" y="5557946"/>
            <a:ext cx="1430740" cy="1224136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smtClean="0">
                <a:solidFill>
                  <a:schemeClr val="tx1"/>
                </a:solidFill>
                <a:latin typeface="Century Gothic" pitchFamily="34" charset="0"/>
              </a:rPr>
              <a:t>ɫ</a:t>
            </a:r>
            <a:endParaRPr lang="fr-FR" sz="6600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 rot="5400000">
            <a:off x="2645968" y="5557628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 rot="5400000">
            <a:off x="3875155" y="5962102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ən</a:t>
            </a:r>
            <a:endParaRPr lang="fr-FR" sz="6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 rot="5400000">
            <a:off x="5099146" y="5556518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ɪə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 rot="5400000">
            <a:off x="6328333" y="6016592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eɪ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 rot="5400000">
            <a:off x="7559604" y="5556200"/>
            <a:ext cx="1430740" cy="1224136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aɪə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8" name="Picture 3" descr="C:\enter\BU6mars2011\enter\G2L\G2L2012-13\GAME2LEARN\Langues - RV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8" y="44624"/>
            <a:ext cx="1465266" cy="97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Rectangle à coins arrondis 48"/>
          <p:cNvSpPr/>
          <p:nvPr/>
        </p:nvSpPr>
        <p:spPr>
          <a:xfrm>
            <a:off x="6660232" y="188640"/>
            <a:ext cx="1800200" cy="781648"/>
          </a:xfrm>
          <a:prstGeom prst="round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/>
              <a:t>HOP </a:t>
            </a:r>
          </a:p>
          <a:p>
            <a:pPr algn="ctr"/>
            <a:r>
              <a:rPr lang="fr-FR" sz="2800" b="1" dirty="0" smtClean="0"/>
              <a:t>mode</a:t>
            </a:r>
            <a:endParaRPr lang="fr-FR" sz="2800" b="1" dirty="0"/>
          </a:p>
        </p:txBody>
      </p:sp>
      <p:sp>
        <p:nvSpPr>
          <p:cNvPr id="50" name="Rectangle 49"/>
          <p:cNvSpPr/>
          <p:nvPr/>
        </p:nvSpPr>
        <p:spPr>
          <a:xfrm>
            <a:off x="3346893" y="63272"/>
            <a:ext cx="1152128" cy="953196"/>
          </a:xfrm>
          <a:prstGeom prst="rect">
            <a:avLst/>
          </a:prstGeom>
          <a:solidFill>
            <a:srgbClr val="FFC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tx1"/>
                </a:solidFill>
              </a:rPr>
              <a:t>Domi</a:t>
            </a:r>
            <a:endParaRPr lang="fr-FR" sz="3200" b="1" dirty="0">
              <a:solidFill>
                <a:schemeClr val="tx1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4509646" y="65166"/>
            <a:ext cx="1152128" cy="95319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err="1" smtClean="0">
                <a:solidFill>
                  <a:schemeClr val="accent3">
                    <a:lumMod val="75000"/>
                  </a:schemeClr>
                </a:solidFill>
              </a:rPr>
              <a:t>knows</a:t>
            </a:r>
            <a:endParaRPr lang="fr-FR" sz="28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81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31248" y="1443142"/>
            <a:ext cx="8229600" cy="114300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/>
          <a:p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C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 rot="16200000">
            <a:off x="189005" y="1271806"/>
            <a:ext cx="1430740" cy="1224136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ɜ: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 rot="16200000">
            <a:off x="185510" y="2694002"/>
            <a:ext cx="1430740" cy="1224136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kw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 rot="16200000">
            <a:off x="185510" y="4124742"/>
            <a:ext cx="1430740" cy="1224136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ʒ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 rot="16200000">
            <a:off x="1418192" y="1984930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ɔ: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 rot="16200000">
            <a:off x="1414697" y="3407126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 rot="16200000">
            <a:off x="1414697" y="4837866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 rot="16200000">
            <a:off x="2649463" y="1271488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aʊə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 rot="16200000">
            <a:off x="2645968" y="2693684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ʊə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 rot="16200000">
            <a:off x="2645968" y="4124424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 rot="16200000">
            <a:off x="3878650" y="1984612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endParaRPr lang="fr-FR" sz="6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 rot="16200000">
            <a:off x="3875155" y="3406808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ɔɪ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 rot="16200000">
            <a:off x="3875155" y="4837548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ɪz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 rot="16200000">
            <a:off x="5102641" y="1270378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eə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 rot="16200000">
            <a:off x="5099146" y="2692574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ŋ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 rot="16200000">
            <a:off x="5099146" y="4123314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əʊ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 rot="16200000">
            <a:off x="6331828" y="1983502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ɑ: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 rot="16200000">
            <a:off x="6322434" y="3405698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 rot="16200000">
            <a:off x="6328333" y="4836438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æ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 rot="16200000">
            <a:off x="7563099" y="1270060"/>
            <a:ext cx="1430740" cy="1224136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ɔɪə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 rot="16200000">
            <a:off x="7559604" y="2692256"/>
            <a:ext cx="1430740" cy="1224136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smtClean="0">
                <a:solidFill>
                  <a:schemeClr val="tx1"/>
                </a:solidFill>
              </a:rPr>
              <a:t>ʔ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 rot="16200000">
            <a:off x="7559604" y="4122996"/>
            <a:ext cx="1430740" cy="1224136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eɪə</a:t>
            </a:r>
            <a:endParaRPr lang="fr-FR" sz="6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 rot="16200000">
            <a:off x="185510" y="5557946"/>
            <a:ext cx="1430740" cy="1224136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 rot="16200000">
            <a:off x="2645968" y="5557628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ʌ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 rot="16200000">
            <a:off x="5099146" y="5556518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ʊə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 rot="16200000">
            <a:off x="7559604" y="5556200"/>
            <a:ext cx="1430740" cy="1224136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 rot="16200000">
            <a:off x="6340906" y="5908566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</a:t>
            </a:r>
            <a:r>
              <a:rPr lang="fr-FR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 rot="16200000">
            <a:off x="3876042" y="5908566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ectangle 37"/>
          <p:cNvSpPr/>
          <p:nvPr/>
        </p:nvSpPr>
        <p:spPr>
          <a:xfrm rot="16200000">
            <a:off x="1414774" y="5908566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ʃən</a:t>
            </a:r>
            <a:endParaRPr lang="fr-FR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Flèche vers le bas 2"/>
          <p:cNvSpPr/>
          <p:nvPr/>
        </p:nvSpPr>
        <p:spPr>
          <a:xfrm>
            <a:off x="7649872" y="188640"/>
            <a:ext cx="1386624" cy="852488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start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Flèche vers le bas 34"/>
          <p:cNvSpPr/>
          <p:nvPr/>
        </p:nvSpPr>
        <p:spPr>
          <a:xfrm>
            <a:off x="154032" y="188640"/>
            <a:ext cx="1493696" cy="852488"/>
          </a:xfrm>
          <a:prstGeom prst="downArrow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finish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" name="Picture 3" descr="C:\enter\BU6mars2011\enter\G2L\G2L2012-13\GAME2LEARN\Langues - RV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857892" y="61184"/>
            <a:ext cx="1465266" cy="97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8821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/>
          <p:cNvSpPr/>
          <p:nvPr/>
        </p:nvSpPr>
        <p:spPr>
          <a:xfrm rot="5400000">
            <a:off x="148218" y="58939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beard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4" name="Rectangle 73"/>
          <p:cNvSpPr/>
          <p:nvPr/>
        </p:nvSpPr>
        <p:spPr>
          <a:xfrm rot="5400000">
            <a:off x="1372354" y="58939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wierd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5" name="Rectangle 74"/>
          <p:cNvSpPr/>
          <p:nvPr/>
        </p:nvSpPr>
        <p:spPr>
          <a:xfrm rot="5400000">
            <a:off x="2596490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layer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6" name="Rectangle 75"/>
          <p:cNvSpPr/>
          <p:nvPr/>
        </p:nvSpPr>
        <p:spPr>
          <a:xfrm rot="5400000">
            <a:off x="3820626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aired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7" name="Rectangle 76"/>
          <p:cNvSpPr/>
          <p:nvPr/>
        </p:nvSpPr>
        <p:spPr>
          <a:xfrm rot="5400000">
            <a:off x="5044762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scarce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8" name="Rectangle 77"/>
          <p:cNvSpPr/>
          <p:nvPr/>
        </p:nvSpPr>
        <p:spPr>
          <a:xfrm rot="5400000">
            <a:off x="6268898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wire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9" name="Rectangle 78"/>
          <p:cNvSpPr/>
          <p:nvPr/>
        </p:nvSpPr>
        <p:spPr>
          <a:xfrm rot="5400000">
            <a:off x="7493034" y="580158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fare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0" name="Rectangle 79"/>
          <p:cNvSpPr/>
          <p:nvPr/>
        </p:nvSpPr>
        <p:spPr>
          <a:xfrm rot="5400000">
            <a:off x="148218" y="346971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rage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1" name="Rectangle 80"/>
          <p:cNvSpPr/>
          <p:nvPr/>
        </p:nvSpPr>
        <p:spPr>
          <a:xfrm rot="5400000">
            <a:off x="1372354" y="346971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rower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2" name="Rectangle 81"/>
          <p:cNvSpPr/>
          <p:nvPr/>
        </p:nvSpPr>
        <p:spPr>
          <a:xfrm rot="5400000">
            <a:off x="2596490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mtClean="0">
                <a:solidFill>
                  <a:schemeClr val="bg1"/>
                </a:solidFill>
                <a:latin typeface="Cooper Black" pitchFamily="18" charset="0"/>
              </a:rPr>
              <a:t>hour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3" name="Rectangle 82"/>
          <p:cNvSpPr/>
          <p:nvPr/>
        </p:nvSpPr>
        <p:spPr>
          <a:xfrm rot="5400000">
            <a:off x="3820626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power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4" name="Rectangle 83"/>
          <p:cNvSpPr/>
          <p:nvPr/>
        </p:nvSpPr>
        <p:spPr>
          <a:xfrm rot="5400000">
            <a:off x="5044762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hike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5" name="Rectangle 84"/>
          <p:cNvSpPr/>
          <p:nvPr/>
        </p:nvSpPr>
        <p:spPr>
          <a:xfrm rot="5400000">
            <a:off x="6268898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fine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6" name="Rectangle 85"/>
          <p:cNvSpPr/>
          <p:nvPr/>
        </p:nvSpPr>
        <p:spPr>
          <a:xfrm rot="5400000">
            <a:off x="7493034" y="3460479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void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" name="Ellipse 1"/>
          <p:cNvSpPr/>
          <p:nvPr/>
        </p:nvSpPr>
        <p:spPr>
          <a:xfrm>
            <a:off x="8748464" y="116632"/>
            <a:ext cx="216024" cy="21602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Rectangle 44"/>
          <p:cNvSpPr/>
          <p:nvPr/>
        </p:nvSpPr>
        <p:spPr>
          <a:xfrm rot="5400000">
            <a:off x="143606" y="202955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tour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46" name="Rectangle 45"/>
          <p:cNvSpPr/>
          <p:nvPr/>
        </p:nvSpPr>
        <p:spPr>
          <a:xfrm rot="5400000">
            <a:off x="1367742" y="202955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loyal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47" name="Rectangle 46"/>
          <p:cNvSpPr/>
          <p:nvPr/>
        </p:nvSpPr>
        <p:spPr>
          <a:xfrm rot="5400000">
            <a:off x="2591878" y="202013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pure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48" name="Rectangle 47"/>
          <p:cNvSpPr/>
          <p:nvPr/>
        </p:nvSpPr>
        <p:spPr>
          <a:xfrm rot="5400000">
            <a:off x="3816014" y="202013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royal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49" name="Rectangle 48"/>
          <p:cNvSpPr/>
          <p:nvPr/>
        </p:nvSpPr>
        <p:spPr>
          <a:xfrm rot="5400000">
            <a:off x="5040150" y="202013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paid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50" name="Rectangle 49"/>
          <p:cNvSpPr/>
          <p:nvPr/>
        </p:nvSpPr>
        <p:spPr>
          <a:xfrm rot="5400000">
            <a:off x="6264286" y="202013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face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51" name="Rectangle 50"/>
          <p:cNvSpPr/>
          <p:nvPr/>
        </p:nvSpPr>
        <p:spPr>
          <a:xfrm rot="5400000">
            <a:off x="7488422" y="2020318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lower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52" name="Rectangle 51"/>
          <p:cNvSpPr/>
          <p:nvPr/>
        </p:nvSpPr>
        <p:spPr>
          <a:xfrm rot="5400000">
            <a:off x="152842" y="49098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load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53" name="Rectangle 52"/>
          <p:cNvSpPr/>
          <p:nvPr/>
        </p:nvSpPr>
        <p:spPr>
          <a:xfrm rot="5400000">
            <a:off x="1376978" y="49098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most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54" name="Rectangle 53"/>
          <p:cNvSpPr/>
          <p:nvPr/>
        </p:nvSpPr>
        <p:spPr>
          <a:xfrm rot="5400000">
            <a:off x="2601114" y="490045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loud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55" name="Rectangle 54"/>
          <p:cNvSpPr/>
          <p:nvPr/>
        </p:nvSpPr>
        <p:spPr>
          <a:xfrm rot="5400000">
            <a:off x="3825250" y="490045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bough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56" name="Rectangle 55"/>
          <p:cNvSpPr/>
          <p:nvPr/>
        </p:nvSpPr>
        <p:spPr>
          <a:xfrm rot="5400000">
            <a:off x="5049386" y="490045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pole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57" name="Rectangle 56"/>
          <p:cNvSpPr/>
          <p:nvPr/>
        </p:nvSpPr>
        <p:spPr>
          <a:xfrm rot="5400000">
            <a:off x="6273522" y="490045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share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59" name="Rectangle 58"/>
          <p:cNvSpPr/>
          <p:nvPr/>
        </p:nvSpPr>
        <p:spPr>
          <a:xfrm rot="5400000">
            <a:off x="7497658" y="4900638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chair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79712" y="116632"/>
            <a:ext cx="4608512" cy="21602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Master recto-verso </a:t>
            </a:r>
            <a:r>
              <a:rPr lang="fr-FR" dirty="0" err="1" smtClean="0"/>
              <a:t>print</a:t>
            </a:r>
            <a:r>
              <a:rPr lang="fr-FR" dirty="0" smtClean="0"/>
              <a:t> copy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9049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90060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0060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614196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614196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838332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838332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062468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062468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289953" y="19262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286604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510740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510740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734876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734876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390060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390060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1614196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1614196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2838332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2838332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4062468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4062468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5289953" y="480657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5286604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6510740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12" name="Rectangle 111"/>
          <p:cNvSpPr/>
          <p:nvPr/>
        </p:nvSpPr>
        <p:spPr>
          <a:xfrm>
            <a:off x="6510740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7734876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7734876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2" name="Ellipse 1"/>
          <p:cNvSpPr/>
          <p:nvPr/>
        </p:nvSpPr>
        <p:spPr>
          <a:xfrm>
            <a:off x="8748464" y="116632"/>
            <a:ext cx="216024" cy="21602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Rectangle 44"/>
          <p:cNvSpPr/>
          <p:nvPr/>
        </p:nvSpPr>
        <p:spPr>
          <a:xfrm>
            <a:off x="394684" y="458200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394684" y="1178280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1618820" y="458200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1618820" y="1178280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2842956" y="458200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2842956" y="1178280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4067092" y="458200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4067092" y="1178280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5294577" y="467620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5291228" y="1178280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6515364" y="458200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6515364" y="1178280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7739500" y="458200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7739500" y="1178280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390060" y="3349636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390060" y="4069716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1614196" y="3349636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1614196" y="4069716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2838332" y="3349636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2838332" y="4069716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4062468" y="3349636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4062468" y="4069716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5289953" y="3359056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5286604" y="4069716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6510740" y="3349636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6510740" y="4069716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7734876" y="3349636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7734876" y="4069716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1979712" y="116632"/>
            <a:ext cx="4608512" cy="21602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Master recto-verso </a:t>
            </a:r>
            <a:r>
              <a:rPr lang="fr-FR" dirty="0" err="1" smtClean="0"/>
              <a:t>print</a:t>
            </a:r>
            <a:r>
              <a:rPr lang="fr-FR" dirty="0" smtClean="0"/>
              <a:t> copy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8899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1520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1520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475656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475656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699792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699792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923928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923928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151413" y="19262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148064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372200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372200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596336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596336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58" name="Rectangle 57"/>
          <p:cNvSpPr/>
          <p:nvPr/>
        </p:nvSpPr>
        <p:spPr>
          <a:xfrm rot="5400000">
            <a:off x="148218" y="58939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then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4" name="Rectangle 73"/>
          <p:cNvSpPr/>
          <p:nvPr/>
        </p:nvSpPr>
        <p:spPr>
          <a:xfrm rot="5400000">
            <a:off x="1372354" y="58939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the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5" name="Rectangle 74"/>
          <p:cNvSpPr/>
          <p:nvPr/>
        </p:nvSpPr>
        <p:spPr>
          <a:xfrm rot="5400000">
            <a:off x="2596490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this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6" name="Rectangle 75"/>
          <p:cNvSpPr/>
          <p:nvPr/>
        </p:nvSpPr>
        <p:spPr>
          <a:xfrm rot="5400000">
            <a:off x="3820626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these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7" name="Rectangle 76"/>
          <p:cNvSpPr/>
          <p:nvPr/>
        </p:nvSpPr>
        <p:spPr>
          <a:xfrm rot="5400000">
            <a:off x="5044762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those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8" name="Rectangle 77"/>
          <p:cNvSpPr/>
          <p:nvPr/>
        </p:nvSpPr>
        <p:spPr>
          <a:xfrm rot="5400000">
            <a:off x="6268898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thunder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9" name="Rectangle 78"/>
          <p:cNvSpPr/>
          <p:nvPr/>
        </p:nvSpPr>
        <p:spPr>
          <a:xfrm rot="5400000">
            <a:off x="7493034" y="58939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thought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0" name="Rectangle 79"/>
          <p:cNvSpPr/>
          <p:nvPr/>
        </p:nvSpPr>
        <p:spPr>
          <a:xfrm rot="5400000">
            <a:off x="148218" y="346971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think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1" name="Rectangle 80"/>
          <p:cNvSpPr/>
          <p:nvPr/>
        </p:nvSpPr>
        <p:spPr>
          <a:xfrm rot="5400000">
            <a:off x="1372354" y="346971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sink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2" name="Rectangle 81"/>
          <p:cNvSpPr/>
          <p:nvPr/>
        </p:nvSpPr>
        <p:spPr>
          <a:xfrm rot="5400000">
            <a:off x="2596490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sought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3" name="Rectangle 82"/>
          <p:cNvSpPr/>
          <p:nvPr/>
        </p:nvSpPr>
        <p:spPr>
          <a:xfrm rot="5400000">
            <a:off x="3820626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den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4" name="Rectangle 83"/>
          <p:cNvSpPr/>
          <p:nvPr/>
        </p:nvSpPr>
        <p:spPr>
          <a:xfrm rot="5400000">
            <a:off x="5044762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zen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5" name="Rectangle 84"/>
          <p:cNvSpPr/>
          <p:nvPr/>
        </p:nvSpPr>
        <p:spPr>
          <a:xfrm rot="5400000">
            <a:off x="6268898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south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6" name="Rectangle 85"/>
          <p:cNvSpPr/>
          <p:nvPr/>
        </p:nvSpPr>
        <p:spPr>
          <a:xfrm rot="5400000">
            <a:off x="7493034" y="346971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fire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251520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251520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1475656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1475656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2699792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2699792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3923928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3923928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5151413" y="480657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5148064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6372200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12" name="Rectangle 111"/>
          <p:cNvSpPr/>
          <p:nvPr/>
        </p:nvSpPr>
        <p:spPr>
          <a:xfrm>
            <a:off x="6372200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7596336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7596336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896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1520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1520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475656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475656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699792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699792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923928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923928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151413" y="19262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148064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372200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372200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596336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596336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58" name="Rectangle 57"/>
          <p:cNvSpPr/>
          <p:nvPr/>
        </p:nvSpPr>
        <p:spPr>
          <a:xfrm rot="5400000">
            <a:off x="148218" y="58939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hire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4" name="Rectangle 73"/>
          <p:cNvSpPr/>
          <p:nvPr/>
        </p:nvSpPr>
        <p:spPr>
          <a:xfrm rot="5400000">
            <a:off x="1372354" y="58939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liar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5" name="Rectangle 74"/>
          <p:cNvSpPr/>
          <p:nvPr/>
        </p:nvSpPr>
        <p:spPr>
          <a:xfrm rot="5400000">
            <a:off x="2596490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acquire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6" name="Rectangle 75"/>
          <p:cNvSpPr/>
          <p:nvPr/>
        </p:nvSpPr>
        <p:spPr>
          <a:xfrm rot="5400000">
            <a:off x="3820626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bill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7" name="Rectangle 76"/>
          <p:cNvSpPr/>
          <p:nvPr/>
        </p:nvSpPr>
        <p:spPr>
          <a:xfrm rot="5400000">
            <a:off x="5044762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pill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8" name="Rectangle 77"/>
          <p:cNvSpPr/>
          <p:nvPr/>
        </p:nvSpPr>
        <p:spPr>
          <a:xfrm rot="5400000">
            <a:off x="6268898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spill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9" name="Rectangle 78"/>
          <p:cNvSpPr/>
          <p:nvPr/>
        </p:nvSpPr>
        <p:spPr>
          <a:xfrm rot="5400000">
            <a:off x="7493034" y="58939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stay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0" name="Rectangle 79"/>
          <p:cNvSpPr/>
          <p:nvPr/>
        </p:nvSpPr>
        <p:spPr>
          <a:xfrm rot="5400000">
            <a:off x="148218" y="346971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queen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1" name="Rectangle 80"/>
          <p:cNvSpPr/>
          <p:nvPr/>
        </p:nvSpPr>
        <p:spPr>
          <a:xfrm rot="5400000">
            <a:off x="1372354" y="346971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frequent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2" name="Rectangle 81"/>
          <p:cNvSpPr/>
          <p:nvPr/>
        </p:nvSpPr>
        <p:spPr>
          <a:xfrm rot="5400000">
            <a:off x="2596490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question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3" name="Rectangle 82"/>
          <p:cNvSpPr/>
          <p:nvPr/>
        </p:nvSpPr>
        <p:spPr>
          <a:xfrm rot="5400000">
            <a:off x="3820626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man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4" name="Rectangle 83"/>
          <p:cNvSpPr/>
          <p:nvPr/>
        </p:nvSpPr>
        <p:spPr>
          <a:xfrm rot="5400000">
            <a:off x="5044762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pan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5" name="Rectangle 84"/>
          <p:cNvSpPr/>
          <p:nvPr/>
        </p:nvSpPr>
        <p:spPr>
          <a:xfrm rot="5400000">
            <a:off x="6268898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women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6" name="Rectangle 85"/>
          <p:cNvSpPr/>
          <p:nvPr/>
        </p:nvSpPr>
        <p:spPr>
          <a:xfrm rot="5400000">
            <a:off x="7493034" y="346971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pin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251520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251520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1475656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1475656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2699792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2699792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3923928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3923928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5151413" y="480657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5148064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6372200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12" name="Rectangle 111"/>
          <p:cNvSpPr/>
          <p:nvPr/>
        </p:nvSpPr>
        <p:spPr>
          <a:xfrm>
            <a:off x="6372200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7596336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7596336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628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1520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1520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475656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475656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699792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699792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923928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923928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151413" y="19262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148064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372200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372200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596336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596336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58" name="Rectangle 57"/>
          <p:cNvSpPr/>
          <p:nvPr/>
        </p:nvSpPr>
        <p:spPr>
          <a:xfrm rot="5400000">
            <a:off x="148218" y="58939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ship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4" name="Rectangle 73"/>
          <p:cNvSpPr/>
          <p:nvPr/>
        </p:nvSpPr>
        <p:spPr>
          <a:xfrm rot="5400000">
            <a:off x="1372354" y="58939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sheep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5" name="Rectangle 74"/>
          <p:cNvSpPr/>
          <p:nvPr/>
        </p:nvSpPr>
        <p:spPr>
          <a:xfrm rot="5400000">
            <a:off x="2596490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shy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6" name="Rectangle 75"/>
          <p:cNvSpPr/>
          <p:nvPr/>
        </p:nvSpPr>
        <p:spPr>
          <a:xfrm rot="5400000">
            <a:off x="3820626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children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7" name="Rectangle 76"/>
          <p:cNvSpPr/>
          <p:nvPr/>
        </p:nvSpPr>
        <p:spPr>
          <a:xfrm rot="5400000">
            <a:off x="5044762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child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8" name="Rectangle 77"/>
          <p:cNvSpPr/>
          <p:nvPr/>
        </p:nvSpPr>
        <p:spPr>
          <a:xfrm rot="5400000">
            <a:off x="6268898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sheild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9" name="Rectangle 78"/>
          <p:cNvSpPr/>
          <p:nvPr/>
        </p:nvSpPr>
        <p:spPr>
          <a:xfrm rot="5400000">
            <a:off x="7493034" y="58939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cloud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0" name="Rectangle 79"/>
          <p:cNvSpPr/>
          <p:nvPr/>
        </p:nvSpPr>
        <p:spPr>
          <a:xfrm rot="5400000">
            <a:off x="148218" y="346971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pound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1" name="Rectangle 80"/>
          <p:cNvSpPr/>
          <p:nvPr/>
        </p:nvSpPr>
        <p:spPr>
          <a:xfrm rot="5400000">
            <a:off x="1372354" y="346971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how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2" name="Rectangle 81"/>
          <p:cNvSpPr/>
          <p:nvPr/>
        </p:nvSpPr>
        <p:spPr>
          <a:xfrm rot="5400000">
            <a:off x="2596490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bow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3" name="Rectangle 82"/>
          <p:cNvSpPr/>
          <p:nvPr/>
        </p:nvSpPr>
        <p:spPr>
          <a:xfrm rot="5400000">
            <a:off x="3820626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cow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4" name="Rectangle 83"/>
          <p:cNvSpPr/>
          <p:nvPr/>
        </p:nvSpPr>
        <p:spPr>
          <a:xfrm rot="5400000">
            <a:off x="5044762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know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5" name="Rectangle 84"/>
          <p:cNvSpPr/>
          <p:nvPr/>
        </p:nvSpPr>
        <p:spPr>
          <a:xfrm rot="5400000">
            <a:off x="6268898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no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6" name="Rectangle 85"/>
          <p:cNvSpPr/>
          <p:nvPr/>
        </p:nvSpPr>
        <p:spPr>
          <a:xfrm rot="5400000">
            <a:off x="7493034" y="346971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bough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251520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251520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1475656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1475656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2699792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2699792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3923928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3923928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5151413" y="480657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5148064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6372200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12" name="Rectangle 111"/>
          <p:cNvSpPr/>
          <p:nvPr/>
        </p:nvSpPr>
        <p:spPr>
          <a:xfrm>
            <a:off x="6372200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7596336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7596336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48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1520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1520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475656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475656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699792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699792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923928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923928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151413" y="19262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148064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372200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372200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596336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596336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58" name="Rectangle 57"/>
          <p:cNvSpPr/>
          <p:nvPr/>
        </p:nvSpPr>
        <p:spPr>
          <a:xfrm rot="5400000">
            <a:off x="148218" y="58939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gone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4" name="Rectangle 73"/>
          <p:cNvSpPr/>
          <p:nvPr/>
        </p:nvSpPr>
        <p:spPr>
          <a:xfrm rot="5400000">
            <a:off x="1372354" y="58939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gain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5" name="Rectangle 74"/>
          <p:cNvSpPr/>
          <p:nvPr/>
        </p:nvSpPr>
        <p:spPr>
          <a:xfrm rot="5400000">
            <a:off x="2596490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gun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6" name="Rectangle 75"/>
          <p:cNvSpPr/>
          <p:nvPr/>
        </p:nvSpPr>
        <p:spPr>
          <a:xfrm rot="5400000">
            <a:off x="3820626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earn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7" name="Rectangle 76"/>
          <p:cNvSpPr/>
          <p:nvPr/>
        </p:nvSpPr>
        <p:spPr>
          <a:xfrm rot="5400000">
            <a:off x="5044762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burn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8" name="Rectangle 77"/>
          <p:cNvSpPr/>
          <p:nvPr/>
        </p:nvSpPr>
        <p:spPr>
          <a:xfrm rot="5400000">
            <a:off x="6268898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fern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9" name="Rectangle 78"/>
          <p:cNvSpPr/>
          <p:nvPr/>
        </p:nvSpPr>
        <p:spPr>
          <a:xfrm rot="5400000">
            <a:off x="7493034" y="58939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learn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0" name="Rectangle 79"/>
          <p:cNvSpPr/>
          <p:nvPr/>
        </p:nvSpPr>
        <p:spPr>
          <a:xfrm rot="5400000">
            <a:off x="148218" y="346971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main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1" name="Rectangle 80"/>
          <p:cNvSpPr/>
          <p:nvPr/>
        </p:nvSpPr>
        <p:spPr>
          <a:xfrm rot="5400000">
            <a:off x="1372354" y="346971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man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2" name="Rectangle 81"/>
          <p:cNvSpPr/>
          <p:nvPr/>
        </p:nvSpPr>
        <p:spPr>
          <a:xfrm rot="5400000">
            <a:off x="2596490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rain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3" name="Rectangle 82"/>
          <p:cNvSpPr/>
          <p:nvPr/>
        </p:nvSpPr>
        <p:spPr>
          <a:xfrm rot="5400000">
            <a:off x="3820626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reign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4" name="Rectangle 83"/>
          <p:cNvSpPr/>
          <p:nvPr/>
        </p:nvSpPr>
        <p:spPr>
          <a:xfrm rot="5400000">
            <a:off x="5044762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feign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5" name="Rectangle 84"/>
          <p:cNvSpPr/>
          <p:nvPr/>
        </p:nvSpPr>
        <p:spPr>
          <a:xfrm rot="5400000">
            <a:off x="6268898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blame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6" name="Rectangle 85"/>
          <p:cNvSpPr/>
          <p:nvPr/>
        </p:nvSpPr>
        <p:spPr>
          <a:xfrm rot="5400000">
            <a:off x="7493034" y="346971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mane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251520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251520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1475656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1475656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2699792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2699792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3923928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3923928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5151413" y="480657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5148064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6372200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12" name="Rectangle 111"/>
          <p:cNvSpPr/>
          <p:nvPr/>
        </p:nvSpPr>
        <p:spPr>
          <a:xfrm>
            <a:off x="6372200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7596336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7596336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1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1520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1520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475656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475656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699792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699792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923928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923928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151413" y="19262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148064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372200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372200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596336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596336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58" name="Rectangle 57"/>
          <p:cNvSpPr/>
          <p:nvPr/>
        </p:nvSpPr>
        <p:spPr>
          <a:xfrm rot="5400000">
            <a:off x="148218" y="58939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torn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4" name="Rectangle 73"/>
          <p:cNvSpPr/>
          <p:nvPr/>
        </p:nvSpPr>
        <p:spPr>
          <a:xfrm rot="5400000">
            <a:off x="1372354" y="58939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lawn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5" name="Rectangle 74"/>
          <p:cNvSpPr/>
          <p:nvPr/>
        </p:nvSpPr>
        <p:spPr>
          <a:xfrm rot="5400000">
            <a:off x="2596490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born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6" name="Rectangle 75"/>
          <p:cNvSpPr/>
          <p:nvPr/>
        </p:nvSpPr>
        <p:spPr>
          <a:xfrm rot="5400000">
            <a:off x="3820626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taught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7" name="Rectangle 76"/>
          <p:cNvSpPr/>
          <p:nvPr/>
        </p:nvSpPr>
        <p:spPr>
          <a:xfrm rot="5400000">
            <a:off x="5044762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fought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8" name="Rectangle 77"/>
          <p:cNvSpPr/>
          <p:nvPr/>
        </p:nvSpPr>
        <p:spPr>
          <a:xfrm rot="5400000">
            <a:off x="6268898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caught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9" name="Rectangle 78"/>
          <p:cNvSpPr/>
          <p:nvPr/>
        </p:nvSpPr>
        <p:spPr>
          <a:xfrm rot="5400000">
            <a:off x="7493034" y="58939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boat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0" name="Rectangle 79"/>
          <p:cNvSpPr/>
          <p:nvPr/>
        </p:nvSpPr>
        <p:spPr>
          <a:xfrm rot="5400000">
            <a:off x="148218" y="346971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coat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1" name="Rectangle 80"/>
          <p:cNvSpPr/>
          <p:nvPr/>
        </p:nvSpPr>
        <p:spPr>
          <a:xfrm rot="5400000">
            <a:off x="1372354" y="346971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caught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2" name="Rectangle 81"/>
          <p:cNvSpPr/>
          <p:nvPr/>
        </p:nvSpPr>
        <p:spPr>
          <a:xfrm rot="5400000">
            <a:off x="2596490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nought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3" name="Rectangle 82"/>
          <p:cNvSpPr/>
          <p:nvPr/>
        </p:nvSpPr>
        <p:spPr>
          <a:xfrm rot="5400000">
            <a:off x="3820626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pit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4" name="Rectangle 83"/>
          <p:cNvSpPr/>
          <p:nvPr/>
        </p:nvSpPr>
        <p:spPr>
          <a:xfrm rot="5400000">
            <a:off x="5044762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sit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5" name="Rectangle 84"/>
          <p:cNvSpPr/>
          <p:nvPr/>
        </p:nvSpPr>
        <p:spPr>
          <a:xfrm rot="5400000">
            <a:off x="6268898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site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6" name="Rectangle 85"/>
          <p:cNvSpPr/>
          <p:nvPr/>
        </p:nvSpPr>
        <p:spPr>
          <a:xfrm rot="5400000">
            <a:off x="7493034" y="346971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sight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251520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251520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1475656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1475656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2699792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2699792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3923928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3923928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5151413" y="480657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5148064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6372200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12" name="Rectangle 111"/>
          <p:cNvSpPr/>
          <p:nvPr/>
        </p:nvSpPr>
        <p:spPr>
          <a:xfrm>
            <a:off x="6372200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7596336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7596336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563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1520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1520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475656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475656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699792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699792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923928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923928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151413" y="19262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148064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372200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372200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596336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596336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58" name="Rectangle 57"/>
          <p:cNvSpPr/>
          <p:nvPr/>
        </p:nvSpPr>
        <p:spPr>
          <a:xfrm rot="5400000">
            <a:off x="148218" y="58939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route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4" name="Rectangle 73"/>
          <p:cNvSpPr/>
          <p:nvPr/>
        </p:nvSpPr>
        <p:spPr>
          <a:xfrm rot="5400000">
            <a:off x="1372354" y="58939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flute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5" name="Rectangle 74"/>
          <p:cNvSpPr/>
          <p:nvPr/>
        </p:nvSpPr>
        <p:spPr>
          <a:xfrm rot="5400000">
            <a:off x="2596490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mute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6" name="Rectangle 75"/>
          <p:cNvSpPr/>
          <p:nvPr/>
        </p:nvSpPr>
        <p:spPr>
          <a:xfrm rot="5400000">
            <a:off x="3820626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mutt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7" name="Rectangle 76"/>
          <p:cNvSpPr/>
          <p:nvPr/>
        </p:nvSpPr>
        <p:spPr>
          <a:xfrm rot="5400000">
            <a:off x="5044762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money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8" name="Rectangle 77"/>
          <p:cNvSpPr/>
          <p:nvPr/>
        </p:nvSpPr>
        <p:spPr>
          <a:xfrm rot="5400000">
            <a:off x="6268898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knee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9" name="Rectangle 78"/>
          <p:cNvSpPr/>
          <p:nvPr/>
        </p:nvSpPr>
        <p:spPr>
          <a:xfrm rot="5400000">
            <a:off x="7493034" y="58939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meal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0" name="Rectangle 79"/>
          <p:cNvSpPr/>
          <p:nvPr/>
        </p:nvSpPr>
        <p:spPr>
          <a:xfrm rot="5400000">
            <a:off x="148218" y="346971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feel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1" name="Rectangle 80"/>
          <p:cNvSpPr/>
          <p:nvPr/>
        </p:nvSpPr>
        <p:spPr>
          <a:xfrm rot="5400000">
            <a:off x="1372354" y="346971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reel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2" name="Rectangle 81"/>
          <p:cNvSpPr/>
          <p:nvPr/>
        </p:nvSpPr>
        <p:spPr>
          <a:xfrm rot="5400000">
            <a:off x="2596490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seal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3" name="Rectangle 82"/>
          <p:cNvSpPr/>
          <p:nvPr/>
        </p:nvSpPr>
        <p:spPr>
          <a:xfrm rot="5400000">
            <a:off x="3820626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keel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4" name="Rectangle 83"/>
          <p:cNvSpPr/>
          <p:nvPr/>
        </p:nvSpPr>
        <p:spPr>
          <a:xfrm rot="5400000">
            <a:off x="5044762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room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5" name="Rectangle 84"/>
          <p:cNvSpPr/>
          <p:nvPr/>
        </p:nvSpPr>
        <p:spPr>
          <a:xfrm rot="5400000">
            <a:off x="6268898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broom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6" name="Rectangle 85"/>
          <p:cNvSpPr/>
          <p:nvPr/>
        </p:nvSpPr>
        <p:spPr>
          <a:xfrm rot="5400000">
            <a:off x="7493034" y="346971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soon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251520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251520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1475656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1475656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2699792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2699792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3923928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3923928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5151413" y="480657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5148064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6372200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12" name="Rectangle 111"/>
          <p:cNvSpPr/>
          <p:nvPr/>
        </p:nvSpPr>
        <p:spPr>
          <a:xfrm>
            <a:off x="6372200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7596336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7596336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563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15031" y="1491174"/>
            <a:ext cx="8233433" cy="5278846"/>
          </a:xfrm>
          <a:solidFill>
            <a:srgbClr val="FFC000"/>
          </a:solidFill>
        </p:spPr>
        <p:txBody>
          <a:bodyPr>
            <a:noAutofit/>
          </a:bodyPr>
          <a:lstStyle/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Game play</a:t>
            </a:r>
            <a:r>
              <a:rPr lang="en-US" sz="1800" dirty="0">
                <a:solidFill>
                  <a:schemeClr val="tx1"/>
                </a:solidFill>
              </a:rPr>
              <a:t> : </a:t>
            </a:r>
            <a:r>
              <a:rPr lang="en-US" sz="1800" dirty="0" smtClean="0">
                <a:solidFill>
                  <a:schemeClr val="tx1"/>
                </a:solidFill>
              </a:rPr>
              <a:t>OPEN MODE (EASY) 2-4 </a:t>
            </a:r>
            <a:r>
              <a:rPr lang="en-US" sz="1800" dirty="0" smtClean="0">
                <a:solidFill>
                  <a:schemeClr val="tx1"/>
                </a:solidFill>
              </a:rPr>
              <a:t>players.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Decide </a:t>
            </a:r>
            <a:r>
              <a:rPr lang="en-US" sz="1800" dirty="0" smtClean="0">
                <a:solidFill>
                  <a:schemeClr val="tx1"/>
                </a:solidFill>
              </a:rPr>
              <a:t>if dictionaries are allowed </a:t>
            </a:r>
            <a:r>
              <a:rPr lang="en-US" sz="1800" dirty="0" smtClean="0">
                <a:solidFill>
                  <a:schemeClr val="tx1"/>
                </a:solidFill>
              </a:rPr>
              <a:t>depending </a:t>
            </a:r>
            <a:r>
              <a:rPr lang="en-US" sz="1800" dirty="0" smtClean="0">
                <a:solidFill>
                  <a:schemeClr val="tx1"/>
                </a:solidFill>
              </a:rPr>
              <a:t>on </a:t>
            </a:r>
            <a:r>
              <a:rPr lang="en-US" sz="1800" dirty="0" smtClean="0">
                <a:solidFill>
                  <a:schemeClr val="tx1"/>
                </a:solidFill>
              </a:rPr>
              <a:t>student levels.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Length of game : 5-8 minutes.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Each player/pair/team receives 5-10 words to start.</a:t>
            </a:r>
            <a:r>
              <a:rPr lang="en-US" sz="1800" dirty="0">
                <a:solidFill>
                  <a:schemeClr val="tx1"/>
                </a:solidFill>
              </a:rPr>
              <a:t> 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One word to be put down </a:t>
            </a:r>
            <a:r>
              <a:rPr lang="en-US" sz="1800" u="sng" dirty="0" smtClean="0">
                <a:solidFill>
                  <a:schemeClr val="tx1"/>
                </a:solidFill>
              </a:rPr>
              <a:t>per turn</a:t>
            </a:r>
            <a:r>
              <a:rPr lang="en-US" sz="1800" dirty="0" smtClean="0">
                <a:solidFill>
                  <a:schemeClr val="tx1"/>
                </a:solidFill>
              </a:rPr>
              <a:t>.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Cards must be placed next to common sounds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Vertical or horizontal accepted.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When the board is full you can place words on top of one-another*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Diagonal </a:t>
            </a:r>
            <a:r>
              <a:rPr lang="en-US" sz="1400" b="1" u="sng" dirty="0" smtClean="0">
                <a:solidFill>
                  <a:schemeClr val="tx1"/>
                </a:solidFill>
              </a:rPr>
              <a:t>not</a:t>
            </a:r>
            <a:r>
              <a:rPr lang="en-US" sz="1400" dirty="0" smtClean="0">
                <a:solidFill>
                  <a:schemeClr val="tx1"/>
                </a:solidFill>
              </a:rPr>
              <a:t> accepted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endParaRPr lang="en-US" sz="1400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Youngest player starts or roll a dice to decide.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Play </a:t>
            </a:r>
            <a:r>
              <a:rPr lang="en-US" sz="1800" dirty="0" smtClean="0">
                <a:solidFill>
                  <a:schemeClr val="tx1"/>
                </a:solidFill>
              </a:rPr>
              <a:t>clockwise and amass points..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Hide words from opponents.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If you can’t play you pick up another domino.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Games ends when a player has no dominoes left </a:t>
            </a:r>
            <a:r>
              <a:rPr lang="en-US" sz="1400" u="sng" dirty="0" smtClean="0">
                <a:solidFill>
                  <a:schemeClr val="tx1"/>
                </a:solidFill>
              </a:rPr>
              <a:t>or the board is full*(except for advanced players)</a:t>
            </a:r>
            <a:r>
              <a:rPr lang="en-US" sz="1400" dirty="0" smtClean="0">
                <a:solidFill>
                  <a:schemeClr val="tx1"/>
                </a:solidFill>
              </a:rPr>
              <a:t>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1400" b="1" dirty="0">
                <a:solidFill>
                  <a:srgbClr val="FF0000"/>
                </a:solidFill>
              </a:rPr>
              <a:t>Winner= player/team  </a:t>
            </a:r>
            <a:r>
              <a:rPr lang="en-US" sz="1400" b="1" dirty="0" smtClean="0">
                <a:solidFill>
                  <a:srgbClr val="FF0000"/>
                </a:solidFill>
              </a:rPr>
              <a:t>with the most points.</a:t>
            </a:r>
          </a:p>
          <a:p>
            <a:pPr algn="l"/>
            <a:r>
              <a:rPr lang="fr-FR" sz="2800" dirty="0" smtClean="0">
                <a:solidFill>
                  <a:srgbClr val="FF0000"/>
                </a:solidFill>
              </a:rPr>
              <a:t>* If not sure on </a:t>
            </a:r>
            <a:r>
              <a:rPr lang="fr-FR" sz="2800" dirty="0" err="1" smtClean="0">
                <a:solidFill>
                  <a:srgbClr val="FF0000"/>
                </a:solidFill>
              </a:rPr>
              <a:t>sounds</a:t>
            </a:r>
            <a:r>
              <a:rPr lang="fr-FR" sz="2800" dirty="0" smtClean="0">
                <a:solidFill>
                  <a:srgbClr val="FF0000"/>
                </a:solidFill>
              </a:rPr>
              <a:t> </a:t>
            </a:r>
            <a:r>
              <a:rPr lang="fr-FR" sz="2800" dirty="0" err="1" smtClean="0">
                <a:solidFill>
                  <a:srgbClr val="FF0000"/>
                </a:solidFill>
              </a:rPr>
              <a:t>ask</a:t>
            </a:r>
            <a:r>
              <a:rPr lang="fr-FR" sz="2800" dirty="0" smtClean="0">
                <a:solidFill>
                  <a:srgbClr val="FF0000"/>
                </a:solidFill>
              </a:rPr>
              <a:t> the </a:t>
            </a:r>
            <a:r>
              <a:rPr lang="fr-FR" sz="2800" dirty="0" err="1" smtClean="0">
                <a:solidFill>
                  <a:srgbClr val="FF0000"/>
                </a:solidFill>
              </a:rPr>
              <a:t>teacher</a:t>
            </a:r>
            <a:r>
              <a:rPr lang="fr-FR" sz="2800" dirty="0" smtClean="0">
                <a:solidFill>
                  <a:srgbClr val="FF0000"/>
                </a:solidFill>
              </a:rPr>
              <a:t> for help.</a:t>
            </a:r>
          </a:p>
          <a:p>
            <a:pPr marL="971550" lvl="1" indent="-514350" algn="l">
              <a:buFont typeface="+mj-lt"/>
              <a:buAutoNum type="arabicPeriod"/>
            </a:pPr>
            <a:endParaRPr lang="fr-FR" dirty="0" smtClean="0"/>
          </a:p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2051720" y="63478"/>
            <a:ext cx="1944216" cy="132887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800" dirty="0" smtClean="0"/>
              <a:t>Domi</a:t>
            </a:r>
            <a:endParaRPr lang="fr-FR" sz="48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95936" y="63478"/>
            <a:ext cx="1944216" cy="132887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800" dirty="0" err="1" smtClean="0">
                <a:solidFill>
                  <a:schemeClr val="accent3">
                    <a:lumMod val="75000"/>
                  </a:schemeClr>
                </a:solidFill>
              </a:rPr>
              <a:t>knows</a:t>
            </a:r>
            <a:endParaRPr lang="fr-FR" sz="48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8075190" y="44624"/>
            <a:ext cx="792087" cy="144655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8800" dirty="0" smtClean="0">
                <a:latin typeface="Berlin Sans FB Demi" pitchFamily="34" charset="0"/>
              </a:rPr>
              <a:t>T</a:t>
            </a:r>
            <a:endParaRPr lang="fr-FR" sz="8800" dirty="0">
              <a:latin typeface="Berlin Sans FB Demi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8345219" y="702146"/>
            <a:ext cx="39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B0F0"/>
                </a:solidFill>
                <a:latin typeface="Berlin Sans FB Demi" pitchFamily="34" charset="0"/>
              </a:rPr>
              <a:t>Z</a:t>
            </a:r>
            <a:endParaRPr lang="fr-FR" dirty="0">
              <a:solidFill>
                <a:srgbClr val="00B0F0"/>
              </a:solidFill>
              <a:latin typeface="Berlin Sans FB Demi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8363221" y="414114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FF00"/>
                </a:solidFill>
                <a:latin typeface="Berlin Sans FB Demi" pitchFamily="34" charset="0"/>
              </a:rPr>
              <a:t>I</a:t>
            </a:r>
            <a:endParaRPr lang="fr-FR" dirty="0">
              <a:solidFill>
                <a:srgbClr val="FFFF00"/>
              </a:solidFill>
              <a:latin typeface="Berlin Sans FB Demi" pitchFamily="34" charset="0"/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6444208" y="2564904"/>
            <a:ext cx="2111634" cy="1656184"/>
          </a:xfrm>
          <a:prstGeom prst="roundRect">
            <a:avLst/>
          </a:prstGeom>
          <a:solidFill>
            <a:srgbClr val="FFFF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u="sng" dirty="0">
                <a:solidFill>
                  <a:schemeClr val="tx1"/>
                </a:solidFill>
              </a:rPr>
              <a:t>Props : </a:t>
            </a:r>
          </a:p>
          <a:p>
            <a:r>
              <a:rPr lang="en-US" sz="1600" dirty="0">
                <a:solidFill>
                  <a:schemeClr val="tx1"/>
                </a:solidFill>
              </a:rPr>
              <a:t>A4 + pencil to note down points</a:t>
            </a:r>
            <a:r>
              <a:rPr lang="en-US" sz="1600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sz="1600" dirty="0" smtClean="0">
                <a:solidFill>
                  <a:schemeClr val="tx1"/>
                </a:solidFill>
              </a:rPr>
              <a:t>Dice and/or </a:t>
            </a:r>
            <a:r>
              <a:rPr lang="en-US" sz="1600" dirty="0" smtClean="0">
                <a:solidFill>
                  <a:schemeClr val="tx1"/>
                </a:solidFill>
              </a:rPr>
              <a:t>board </a:t>
            </a:r>
            <a:r>
              <a:rPr lang="en-US" sz="1600" dirty="0" smtClean="0">
                <a:solidFill>
                  <a:srgbClr val="FF0000"/>
                </a:solidFill>
              </a:rPr>
              <a:t>+ dictionary </a:t>
            </a:r>
            <a:r>
              <a:rPr lang="en-US" sz="1600" dirty="0" smtClean="0">
                <a:solidFill>
                  <a:schemeClr val="tx1"/>
                </a:solidFill>
              </a:rPr>
              <a:t>optional.</a:t>
            </a:r>
            <a:endParaRPr lang="fr-FR" sz="1600" dirty="0">
              <a:solidFill>
                <a:schemeClr val="bg1"/>
              </a:solidFill>
            </a:endParaRPr>
          </a:p>
          <a:p>
            <a:pPr algn="ctr"/>
            <a:endParaRPr lang="fr-FR" dirty="0"/>
          </a:p>
        </p:txBody>
      </p:sp>
      <p:pic>
        <p:nvPicPr>
          <p:cNvPr id="9" name="Picture 3" descr="C:\enter\BU6mars2011\enter\G2L\G2L2012-13\GAME2LEARN\Langues - RV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8" y="44624"/>
            <a:ext cx="1465266" cy="97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à coins arrondis 9"/>
          <p:cNvSpPr/>
          <p:nvPr/>
        </p:nvSpPr>
        <p:spPr>
          <a:xfrm>
            <a:off x="6084168" y="143770"/>
            <a:ext cx="1800200" cy="1248577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/>
              <a:t>OPEN</a:t>
            </a:r>
            <a:r>
              <a:rPr lang="fr-FR" dirty="0" smtClean="0"/>
              <a:t> </a:t>
            </a:r>
          </a:p>
          <a:p>
            <a:pPr algn="ctr"/>
            <a:r>
              <a:rPr lang="fr-FR" dirty="0" smtClean="0"/>
              <a:t>PLAY MODE</a:t>
            </a:r>
          </a:p>
          <a:p>
            <a:pPr algn="ctr"/>
            <a:r>
              <a:rPr lang="fr-FR" sz="3600" dirty="0" smtClean="0">
                <a:solidFill>
                  <a:srgbClr val="FFFF00"/>
                </a:solidFill>
              </a:rPr>
              <a:t>RULES</a:t>
            </a:r>
          </a:p>
        </p:txBody>
      </p:sp>
    </p:spTree>
    <p:extLst>
      <p:ext uri="{BB962C8B-B14F-4D97-AF65-F5344CB8AC3E}">
        <p14:creationId xmlns:p14="http://schemas.microsoft.com/office/powerpoint/2010/main" val="230470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1520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1520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475656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475656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699792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699792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923928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923928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151413" y="19262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148064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372200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372200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596336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596336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58" name="Rectangle 57"/>
          <p:cNvSpPr/>
          <p:nvPr/>
        </p:nvSpPr>
        <p:spPr>
          <a:xfrm rot="5400000">
            <a:off x="148218" y="58939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cower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4" name="Rectangle 73"/>
          <p:cNvSpPr/>
          <p:nvPr/>
        </p:nvSpPr>
        <p:spPr>
          <a:xfrm rot="5400000">
            <a:off x="1372354" y="58939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tower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5" name="Rectangle 74"/>
          <p:cNvSpPr/>
          <p:nvPr/>
        </p:nvSpPr>
        <p:spPr>
          <a:xfrm rot="5400000">
            <a:off x="2596490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bowl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6" name="Rectangle 75"/>
          <p:cNvSpPr/>
          <p:nvPr/>
        </p:nvSpPr>
        <p:spPr>
          <a:xfrm rot="5400000">
            <a:off x="3820626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whole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7" name="Rectangle 76"/>
          <p:cNvSpPr/>
          <p:nvPr/>
        </p:nvSpPr>
        <p:spPr>
          <a:xfrm rot="5400000">
            <a:off x="5044762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hole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8" name="Rectangle 77"/>
          <p:cNvSpPr/>
          <p:nvPr/>
        </p:nvSpPr>
        <p:spPr>
          <a:xfrm rot="5400000">
            <a:off x="6268898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mole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9" name="Rectangle 78"/>
          <p:cNvSpPr/>
          <p:nvPr/>
        </p:nvSpPr>
        <p:spPr>
          <a:xfrm rot="5400000">
            <a:off x="7493034" y="58939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pole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0" name="Rectangle 79"/>
          <p:cNvSpPr/>
          <p:nvPr/>
        </p:nvSpPr>
        <p:spPr>
          <a:xfrm rot="5400000">
            <a:off x="148218" y="346971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shoal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1" name="Rectangle 80"/>
          <p:cNvSpPr/>
          <p:nvPr/>
        </p:nvSpPr>
        <p:spPr>
          <a:xfrm rot="5400000">
            <a:off x="1372354" y="346971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push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2" name="Rectangle 81"/>
          <p:cNvSpPr/>
          <p:nvPr/>
        </p:nvSpPr>
        <p:spPr>
          <a:xfrm rot="5400000">
            <a:off x="2596490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put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3" name="Rectangle 82"/>
          <p:cNvSpPr/>
          <p:nvPr/>
        </p:nvSpPr>
        <p:spPr>
          <a:xfrm rot="5400000">
            <a:off x="3820626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putt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4" name="Rectangle 83"/>
          <p:cNvSpPr/>
          <p:nvPr/>
        </p:nvSpPr>
        <p:spPr>
          <a:xfrm rot="5400000">
            <a:off x="5044762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butt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5" name="Rectangle 84"/>
          <p:cNvSpPr/>
          <p:nvPr/>
        </p:nvSpPr>
        <p:spPr>
          <a:xfrm rot="5400000">
            <a:off x="6268898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cut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6" name="Rectangle 85"/>
          <p:cNvSpPr/>
          <p:nvPr/>
        </p:nvSpPr>
        <p:spPr>
          <a:xfrm rot="5400000">
            <a:off x="7493034" y="346971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cute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251520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251520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1475656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1475656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2699792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2699792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3923928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3923928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5151413" y="480657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5148064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6372200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12" name="Rectangle 111"/>
          <p:cNvSpPr/>
          <p:nvPr/>
        </p:nvSpPr>
        <p:spPr>
          <a:xfrm>
            <a:off x="6372200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7596336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7596336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78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1520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1520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475656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475656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699792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699792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923928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923928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151413" y="19262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148064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372200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372200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596336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596336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58" name="Rectangle 57"/>
          <p:cNvSpPr/>
          <p:nvPr/>
        </p:nvSpPr>
        <p:spPr>
          <a:xfrm rot="5400000">
            <a:off x="148218" y="58939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house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4" name="Rectangle 73"/>
          <p:cNvSpPr/>
          <p:nvPr/>
        </p:nvSpPr>
        <p:spPr>
          <a:xfrm rot="5400000">
            <a:off x="1372354" y="58939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course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5" name="Rectangle 74"/>
          <p:cNvSpPr/>
          <p:nvPr/>
        </p:nvSpPr>
        <p:spPr>
          <a:xfrm rot="5400000">
            <a:off x="2596490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father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6" name="Rectangle 75"/>
          <p:cNvSpPr/>
          <p:nvPr/>
        </p:nvSpPr>
        <p:spPr>
          <a:xfrm rot="5400000">
            <a:off x="3820626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canyon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7" name="Rectangle 76"/>
          <p:cNvSpPr/>
          <p:nvPr/>
        </p:nvSpPr>
        <p:spPr>
          <a:xfrm rot="5400000">
            <a:off x="5044762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new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8" name="Rectangle 77"/>
          <p:cNvSpPr/>
          <p:nvPr/>
        </p:nvSpPr>
        <p:spPr>
          <a:xfrm rot="5400000">
            <a:off x="6268898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knew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9" name="Rectangle 78"/>
          <p:cNvSpPr/>
          <p:nvPr/>
        </p:nvSpPr>
        <p:spPr>
          <a:xfrm rot="5400000">
            <a:off x="7493034" y="58939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thigh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0" name="Rectangle 79"/>
          <p:cNvSpPr/>
          <p:nvPr/>
        </p:nvSpPr>
        <p:spPr>
          <a:xfrm rot="5400000">
            <a:off x="148218" y="346971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cheap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1" name="Rectangle 80"/>
          <p:cNvSpPr/>
          <p:nvPr/>
        </p:nvSpPr>
        <p:spPr>
          <a:xfrm rot="5400000">
            <a:off x="1372354" y="346971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chip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2" name="Rectangle 81"/>
          <p:cNvSpPr/>
          <p:nvPr/>
        </p:nvSpPr>
        <p:spPr>
          <a:xfrm rot="5400000">
            <a:off x="2596490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ship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3" name="Rectangle 82"/>
          <p:cNvSpPr/>
          <p:nvPr/>
        </p:nvSpPr>
        <p:spPr>
          <a:xfrm rot="5400000">
            <a:off x="3820626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sheep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4" name="Rectangle 83"/>
          <p:cNvSpPr/>
          <p:nvPr/>
        </p:nvSpPr>
        <p:spPr>
          <a:xfrm rot="5400000">
            <a:off x="5044762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flower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5" name="Rectangle 84"/>
          <p:cNvSpPr/>
          <p:nvPr/>
        </p:nvSpPr>
        <p:spPr>
          <a:xfrm rot="5400000">
            <a:off x="6268898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shower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6" name="Rectangle 85"/>
          <p:cNvSpPr/>
          <p:nvPr/>
        </p:nvSpPr>
        <p:spPr>
          <a:xfrm rot="5400000">
            <a:off x="7493034" y="346971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our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251520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251520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1475656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1475656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2699792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2699792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3923928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3923928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5151413" y="480657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5148064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6372200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12" name="Rectangle 111"/>
          <p:cNvSpPr/>
          <p:nvPr/>
        </p:nvSpPr>
        <p:spPr>
          <a:xfrm>
            <a:off x="6372200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7596336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7596336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658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1520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1520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475656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475656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699792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699792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923928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923928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151413" y="19262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148064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372200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372200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596336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596336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58" name="Rectangle 57"/>
          <p:cNvSpPr/>
          <p:nvPr/>
        </p:nvSpPr>
        <p:spPr>
          <a:xfrm rot="5400000">
            <a:off x="148218" y="58939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sought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4" name="Rectangle 73"/>
          <p:cNvSpPr/>
          <p:nvPr/>
        </p:nvSpPr>
        <p:spPr>
          <a:xfrm rot="5400000">
            <a:off x="1372354" y="58939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queen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5" name="Rectangle 74"/>
          <p:cNvSpPr/>
          <p:nvPr/>
        </p:nvSpPr>
        <p:spPr>
          <a:xfrm rot="5400000">
            <a:off x="2596490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main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6" name="Rectangle 75"/>
          <p:cNvSpPr/>
          <p:nvPr/>
        </p:nvSpPr>
        <p:spPr>
          <a:xfrm rot="5400000">
            <a:off x="3820626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know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7" name="Rectangle 76"/>
          <p:cNvSpPr/>
          <p:nvPr/>
        </p:nvSpPr>
        <p:spPr>
          <a:xfrm rot="5400000">
            <a:off x="5044762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zen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8" name="Rectangle 77"/>
          <p:cNvSpPr/>
          <p:nvPr/>
        </p:nvSpPr>
        <p:spPr>
          <a:xfrm rot="5400000">
            <a:off x="6268898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bough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9" name="Rectangle 78"/>
          <p:cNvSpPr/>
          <p:nvPr/>
        </p:nvSpPr>
        <p:spPr>
          <a:xfrm rot="5400000">
            <a:off x="7493034" y="58939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child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0" name="Rectangle 79"/>
          <p:cNvSpPr/>
          <p:nvPr/>
        </p:nvSpPr>
        <p:spPr>
          <a:xfrm rot="5400000">
            <a:off x="148218" y="346971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fire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1" name="Rectangle 80"/>
          <p:cNvSpPr/>
          <p:nvPr/>
        </p:nvSpPr>
        <p:spPr>
          <a:xfrm rot="5400000">
            <a:off x="1372354" y="346971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den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2" name="Rectangle 81"/>
          <p:cNvSpPr/>
          <p:nvPr/>
        </p:nvSpPr>
        <p:spPr>
          <a:xfrm rot="5400000">
            <a:off x="2596490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children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3" name="Rectangle 82"/>
          <p:cNvSpPr/>
          <p:nvPr/>
        </p:nvSpPr>
        <p:spPr>
          <a:xfrm rot="5400000">
            <a:off x="3820626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south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4" name="Rectangle 83"/>
          <p:cNvSpPr/>
          <p:nvPr/>
        </p:nvSpPr>
        <p:spPr>
          <a:xfrm rot="5400000">
            <a:off x="5044762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sink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5" name="Rectangle 84"/>
          <p:cNvSpPr/>
          <p:nvPr/>
        </p:nvSpPr>
        <p:spPr>
          <a:xfrm rot="5400000">
            <a:off x="6268898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fear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6" name="Rectangle 85"/>
          <p:cNvSpPr/>
          <p:nvPr/>
        </p:nvSpPr>
        <p:spPr>
          <a:xfrm rot="5400000">
            <a:off x="7493034" y="346971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fair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251520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251520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1475656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1475656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2699792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2699792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3923928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3923928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5151413" y="480657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5148064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6372200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12" name="Rectangle 111"/>
          <p:cNvSpPr/>
          <p:nvPr/>
        </p:nvSpPr>
        <p:spPr>
          <a:xfrm>
            <a:off x="6372200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7596336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7596336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44" name="Ellipse 43"/>
          <p:cNvSpPr/>
          <p:nvPr/>
        </p:nvSpPr>
        <p:spPr>
          <a:xfrm>
            <a:off x="8748464" y="116632"/>
            <a:ext cx="216024" cy="21602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8074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1520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1520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475656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475656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699792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699792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923928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923928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151413" y="19262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148064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372200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372200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596336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596336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58" name="Rectangle 57"/>
          <p:cNvSpPr/>
          <p:nvPr/>
        </p:nvSpPr>
        <p:spPr>
          <a:xfrm rot="5400000">
            <a:off x="148218" y="58939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fare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4" name="Rectangle 73"/>
          <p:cNvSpPr/>
          <p:nvPr/>
        </p:nvSpPr>
        <p:spPr>
          <a:xfrm rot="5400000">
            <a:off x="1372354" y="58939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thy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5" name="Rectangle 74"/>
          <p:cNvSpPr/>
          <p:nvPr/>
        </p:nvSpPr>
        <p:spPr>
          <a:xfrm rot="5400000">
            <a:off x="2596490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but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6" name="Rectangle 75"/>
          <p:cNvSpPr/>
          <p:nvPr/>
        </p:nvSpPr>
        <p:spPr>
          <a:xfrm rot="5400000">
            <a:off x="3820626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stall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7" name="Rectangle 76"/>
          <p:cNvSpPr/>
          <p:nvPr/>
        </p:nvSpPr>
        <p:spPr>
          <a:xfrm rot="5400000">
            <a:off x="5044762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stale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8" name="Rectangle 77"/>
          <p:cNvSpPr/>
          <p:nvPr/>
        </p:nvSpPr>
        <p:spPr>
          <a:xfrm rot="5400000">
            <a:off x="6268898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shall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9" name="Rectangle 78"/>
          <p:cNvSpPr/>
          <p:nvPr/>
        </p:nvSpPr>
        <p:spPr>
          <a:xfrm rot="5400000">
            <a:off x="7493034" y="58939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shell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0" name="Rectangle 79"/>
          <p:cNvSpPr/>
          <p:nvPr/>
        </p:nvSpPr>
        <p:spPr>
          <a:xfrm rot="5400000">
            <a:off x="148218" y="346971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wrote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1" name="Rectangle 80"/>
          <p:cNvSpPr/>
          <p:nvPr/>
        </p:nvSpPr>
        <p:spPr>
          <a:xfrm rot="5400000">
            <a:off x="1372354" y="346971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rate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2" name="Rectangle 81"/>
          <p:cNvSpPr/>
          <p:nvPr/>
        </p:nvSpPr>
        <p:spPr>
          <a:xfrm rot="5400000">
            <a:off x="2596490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rat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3" name="Rectangle 82"/>
          <p:cNvSpPr/>
          <p:nvPr/>
        </p:nvSpPr>
        <p:spPr>
          <a:xfrm rot="5400000">
            <a:off x="3820626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son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4" name="Rectangle 83"/>
          <p:cNvSpPr/>
          <p:nvPr/>
        </p:nvSpPr>
        <p:spPr>
          <a:xfrm rot="5400000">
            <a:off x="5044762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mill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5" name="Rectangle 84"/>
          <p:cNvSpPr/>
          <p:nvPr/>
        </p:nvSpPr>
        <p:spPr>
          <a:xfrm rot="5400000">
            <a:off x="6268898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mile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6" name="Rectangle 85"/>
          <p:cNvSpPr/>
          <p:nvPr/>
        </p:nvSpPr>
        <p:spPr>
          <a:xfrm rot="5400000">
            <a:off x="7493034" y="346971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male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251520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251520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1475656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1475656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2699792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2699792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3923928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3923928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5151413" y="480657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5148064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6372200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12" name="Rectangle 111"/>
          <p:cNvSpPr/>
          <p:nvPr/>
        </p:nvSpPr>
        <p:spPr>
          <a:xfrm>
            <a:off x="6372200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7596336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7596336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44" name="Ellipse 43"/>
          <p:cNvSpPr/>
          <p:nvPr/>
        </p:nvSpPr>
        <p:spPr>
          <a:xfrm>
            <a:off x="8748464" y="116632"/>
            <a:ext cx="216024" cy="21602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366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1520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1520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475656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475656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699792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699792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923928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923928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151413" y="19262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148064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372200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372200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596336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596336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58" name="Rectangle 57"/>
          <p:cNvSpPr/>
          <p:nvPr/>
        </p:nvSpPr>
        <p:spPr>
          <a:xfrm rot="5400000">
            <a:off x="148218" y="58939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male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4" name="Rectangle 73"/>
          <p:cNvSpPr/>
          <p:nvPr/>
        </p:nvSpPr>
        <p:spPr>
          <a:xfrm rot="5400000">
            <a:off x="1372354" y="58939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mall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5" name="Rectangle 74"/>
          <p:cNvSpPr/>
          <p:nvPr/>
        </p:nvSpPr>
        <p:spPr>
          <a:xfrm rot="5400000">
            <a:off x="2596490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sell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6" name="Rectangle 75"/>
          <p:cNvSpPr/>
          <p:nvPr/>
        </p:nvSpPr>
        <p:spPr>
          <a:xfrm rot="5400000">
            <a:off x="3820626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sail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7" name="Rectangle 76"/>
          <p:cNvSpPr/>
          <p:nvPr/>
        </p:nvSpPr>
        <p:spPr>
          <a:xfrm rot="5400000">
            <a:off x="5044762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sale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8" name="Rectangle 77"/>
          <p:cNvSpPr/>
          <p:nvPr/>
        </p:nvSpPr>
        <p:spPr>
          <a:xfrm rot="5400000">
            <a:off x="6268898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kill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9" name="Rectangle 78"/>
          <p:cNvSpPr/>
          <p:nvPr/>
        </p:nvSpPr>
        <p:spPr>
          <a:xfrm rot="5400000">
            <a:off x="7493034" y="58939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keel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0" name="Rectangle 79"/>
          <p:cNvSpPr/>
          <p:nvPr/>
        </p:nvSpPr>
        <p:spPr>
          <a:xfrm rot="5400000">
            <a:off x="148218" y="346971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fill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1" name="Rectangle 80"/>
          <p:cNvSpPr/>
          <p:nvPr/>
        </p:nvSpPr>
        <p:spPr>
          <a:xfrm rot="5400000">
            <a:off x="1372354" y="346971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fell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2" name="Rectangle 81"/>
          <p:cNvSpPr/>
          <p:nvPr/>
        </p:nvSpPr>
        <p:spPr>
          <a:xfrm rot="5400000">
            <a:off x="2596490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chip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3" name="Rectangle 82"/>
          <p:cNvSpPr/>
          <p:nvPr/>
        </p:nvSpPr>
        <p:spPr>
          <a:xfrm rot="5400000">
            <a:off x="3820626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cheap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4" name="Rectangle 83"/>
          <p:cNvSpPr/>
          <p:nvPr/>
        </p:nvSpPr>
        <p:spPr>
          <a:xfrm rot="5400000">
            <a:off x="5044762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she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5" name="Rectangle 84"/>
          <p:cNvSpPr/>
          <p:nvPr/>
        </p:nvSpPr>
        <p:spPr>
          <a:xfrm rot="5400000">
            <a:off x="6268898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glade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6" name="Rectangle 85"/>
          <p:cNvSpPr/>
          <p:nvPr/>
        </p:nvSpPr>
        <p:spPr>
          <a:xfrm rot="5400000">
            <a:off x="7493034" y="346971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glad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251520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251520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1475656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1475656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2699792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2699792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3923928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3923928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5151413" y="480657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5148064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6372200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12" name="Rectangle 111"/>
          <p:cNvSpPr/>
          <p:nvPr/>
        </p:nvSpPr>
        <p:spPr>
          <a:xfrm>
            <a:off x="6372200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7596336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7596336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44" name="Ellipse 43"/>
          <p:cNvSpPr/>
          <p:nvPr/>
        </p:nvSpPr>
        <p:spPr>
          <a:xfrm>
            <a:off x="8748464" y="116632"/>
            <a:ext cx="216024" cy="21602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566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1520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1520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475656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475656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699792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699792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923928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923928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151413" y="19262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148064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372200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372200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596336" y="191683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596336" y="263691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58" name="Rectangle 57"/>
          <p:cNvSpPr/>
          <p:nvPr/>
        </p:nvSpPr>
        <p:spPr>
          <a:xfrm rot="5400000">
            <a:off x="148218" y="58939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clad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4" name="Rectangle 73"/>
          <p:cNvSpPr/>
          <p:nvPr/>
        </p:nvSpPr>
        <p:spPr>
          <a:xfrm rot="5400000">
            <a:off x="1372354" y="58939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who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5" name="Rectangle 74"/>
          <p:cNvSpPr/>
          <p:nvPr/>
        </p:nvSpPr>
        <p:spPr>
          <a:xfrm rot="5400000">
            <a:off x="2596490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pond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6" name="Rectangle 75"/>
          <p:cNvSpPr/>
          <p:nvPr/>
        </p:nvSpPr>
        <p:spPr>
          <a:xfrm rot="5400000">
            <a:off x="3820626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now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7" name="Rectangle 76"/>
          <p:cNvSpPr/>
          <p:nvPr/>
        </p:nvSpPr>
        <p:spPr>
          <a:xfrm rot="5400000">
            <a:off x="5044762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bile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8" name="Rectangle 77"/>
          <p:cNvSpPr/>
          <p:nvPr/>
        </p:nvSpPr>
        <p:spPr>
          <a:xfrm rot="5400000">
            <a:off x="6268898" y="57997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bill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9" name="Rectangle 78"/>
          <p:cNvSpPr/>
          <p:nvPr/>
        </p:nvSpPr>
        <p:spPr>
          <a:xfrm rot="5400000">
            <a:off x="7493034" y="589394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lair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0" name="Rectangle 79"/>
          <p:cNvSpPr/>
          <p:nvPr/>
        </p:nvSpPr>
        <p:spPr>
          <a:xfrm rot="5400000">
            <a:off x="148218" y="346971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pine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1" name="Rectangle 80"/>
          <p:cNvSpPr/>
          <p:nvPr/>
        </p:nvSpPr>
        <p:spPr>
          <a:xfrm rot="5400000">
            <a:off x="1372354" y="346971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acquaint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2" name="Rectangle 81"/>
          <p:cNvSpPr/>
          <p:nvPr/>
        </p:nvSpPr>
        <p:spPr>
          <a:xfrm rot="5400000">
            <a:off x="2596490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  <a:latin typeface="Cooper Black" pitchFamily="18" charset="0"/>
              </a:rPr>
              <a:t>pile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3" name="Rectangle 82"/>
          <p:cNvSpPr/>
          <p:nvPr/>
        </p:nvSpPr>
        <p:spPr>
          <a:xfrm rot="5400000">
            <a:off x="3820626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peel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4" name="Rectangle 83"/>
          <p:cNvSpPr/>
          <p:nvPr/>
        </p:nvSpPr>
        <p:spPr>
          <a:xfrm rot="5400000">
            <a:off x="5044762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spill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5" name="Rectangle 84"/>
          <p:cNvSpPr/>
          <p:nvPr/>
        </p:nvSpPr>
        <p:spPr>
          <a:xfrm rot="5400000">
            <a:off x="6268898" y="346029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tot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6" name="Rectangle 85"/>
          <p:cNvSpPr/>
          <p:nvPr/>
        </p:nvSpPr>
        <p:spPr>
          <a:xfrm rot="5400000">
            <a:off x="7493034" y="3469715"/>
            <a:ext cx="1430740" cy="1224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bought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251520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251520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1475656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1475656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2699792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2699792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3923928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3923928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5151413" y="480657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5148064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6372200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12" name="Rectangle 111"/>
          <p:cNvSpPr/>
          <p:nvPr/>
        </p:nvSpPr>
        <p:spPr>
          <a:xfrm>
            <a:off x="6372200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7596336" y="4797152"/>
            <a:ext cx="1224136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bg1"/>
                </a:solidFill>
                <a:latin typeface="Cooper Black" pitchFamily="18" charset="0"/>
              </a:rPr>
              <a:t>domi</a:t>
            </a:r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7596336" y="5517232"/>
            <a:ext cx="1224136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accent3">
                    <a:lumMod val="75000"/>
                  </a:schemeClr>
                </a:solidFill>
                <a:latin typeface="Cooper Black" pitchFamily="18" charset="0"/>
              </a:rPr>
              <a:t>knows</a:t>
            </a:r>
            <a:endParaRPr lang="fr-FR" dirty="0">
              <a:solidFill>
                <a:schemeClr val="accent3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44" name="Ellipse 43"/>
          <p:cNvSpPr/>
          <p:nvPr/>
        </p:nvSpPr>
        <p:spPr>
          <a:xfrm>
            <a:off x="8748464" y="116632"/>
            <a:ext cx="216024" cy="21602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5701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15031" y="1534530"/>
            <a:ext cx="8233433" cy="5278846"/>
          </a:xfrm>
          <a:solidFill>
            <a:srgbClr val="FFC000"/>
          </a:solidFill>
        </p:spPr>
        <p:txBody>
          <a:bodyPr>
            <a:noAutofit/>
          </a:bodyPr>
          <a:lstStyle/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Game play</a:t>
            </a:r>
            <a:r>
              <a:rPr lang="en-US" sz="1800" dirty="0">
                <a:solidFill>
                  <a:schemeClr val="tx1"/>
                </a:solidFill>
              </a:rPr>
              <a:t> : </a:t>
            </a:r>
            <a:r>
              <a:rPr lang="en-US" sz="1800" dirty="0" smtClean="0">
                <a:solidFill>
                  <a:schemeClr val="tx1"/>
                </a:solidFill>
              </a:rPr>
              <a:t>HOP MODE (MEDIUM) 2-4 </a:t>
            </a:r>
            <a:r>
              <a:rPr lang="en-US" sz="1800" dirty="0" smtClean="0">
                <a:solidFill>
                  <a:schemeClr val="tx1"/>
                </a:solidFill>
              </a:rPr>
              <a:t>players </a:t>
            </a:r>
            <a:r>
              <a:rPr lang="en-US" sz="1800" dirty="0" smtClean="0">
                <a:solidFill>
                  <a:schemeClr val="tx1"/>
                </a:solidFill>
                <a:sym typeface="Wingdings" pitchFamily="2" charset="2"/>
              </a:rPr>
              <a:t>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>
                <a:solidFill>
                  <a:schemeClr val="tx1"/>
                </a:solidFill>
              </a:rPr>
              <a:t>Length of game : 5-8 minutes.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Decide if dictionaries are allowed depending on student levels.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Each </a:t>
            </a:r>
            <a:r>
              <a:rPr lang="en-US" sz="1800" dirty="0" smtClean="0">
                <a:solidFill>
                  <a:schemeClr val="tx1"/>
                </a:solidFill>
              </a:rPr>
              <a:t>player/pair/team receives 5-10 words (</a:t>
            </a:r>
            <a:r>
              <a:rPr lang="en-US" sz="1800" dirty="0" err="1" smtClean="0">
                <a:solidFill>
                  <a:schemeClr val="tx1"/>
                </a:solidFill>
              </a:rPr>
              <a:t>domiknows</a:t>
            </a:r>
            <a:r>
              <a:rPr lang="en-US" sz="1800" dirty="0" smtClean="0">
                <a:solidFill>
                  <a:schemeClr val="tx1"/>
                </a:solidFill>
              </a:rPr>
              <a:t>) to start – remaining cards on central pile.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Objective  : get your pawn from the orange bank to the green bank first by hopping on the sounds that correspond to your cards.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One card used per round – your pawn</a:t>
            </a:r>
            <a:r>
              <a:rPr lang="en-US" sz="1400" dirty="0" smtClean="0">
                <a:solidFill>
                  <a:schemeClr val="bg1"/>
                </a:solidFill>
              </a:rPr>
              <a:t>*</a:t>
            </a:r>
            <a:r>
              <a:rPr lang="en-US" sz="1400" dirty="0" smtClean="0">
                <a:solidFill>
                  <a:schemeClr val="tx1"/>
                </a:solidFill>
              </a:rPr>
              <a:t> moves onto that sound.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Any direction accepted.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Begin by turning over 3 of your cards.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If you </a:t>
            </a:r>
            <a:r>
              <a:rPr lang="en-US" sz="1400" u="sng" dirty="0" smtClean="0">
                <a:solidFill>
                  <a:schemeClr val="tx1"/>
                </a:solidFill>
              </a:rPr>
              <a:t>can</a:t>
            </a:r>
            <a:r>
              <a:rPr lang="en-US" sz="1400" dirty="0" smtClean="0">
                <a:solidFill>
                  <a:schemeClr val="tx1"/>
                </a:solidFill>
              </a:rPr>
              <a:t> play do so when it is your turn. If you can’t you miss a go</a:t>
            </a:r>
          </a:p>
          <a:p>
            <a:pPr lvl="1" algn="l"/>
            <a:r>
              <a:rPr lang="en-US" sz="1400" dirty="0">
                <a:solidFill>
                  <a:schemeClr val="tx1"/>
                </a:solidFill>
              </a:rPr>
              <a:t>a</a:t>
            </a:r>
            <a:r>
              <a:rPr lang="en-US" sz="1400" dirty="0" smtClean="0">
                <a:solidFill>
                  <a:schemeClr val="tx1"/>
                </a:solidFill>
              </a:rPr>
              <a:t>nd turn over a new card from your pile. If you have no more cards pick</a:t>
            </a:r>
          </a:p>
          <a:p>
            <a:pPr lvl="1" algn="l"/>
            <a:r>
              <a:rPr lang="en-US" sz="1400" dirty="0">
                <a:solidFill>
                  <a:schemeClr val="tx1"/>
                </a:solidFill>
              </a:rPr>
              <a:t>o</a:t>
            </a:r>
            <a:r>
              <a:rPr lang="en-US" sz="1400" dirty="0" smtClean="0">
                <a:solidFill>
                  <a:schemeClr val="tx1"/>
                </a:solidFill>
              </a:rPr>
              <a:t>ne from the central pile.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Youngest player starts or roll a dice to decide -Play clockwise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If you can’t play you pick up another domino.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Games ends when a player has no dominoes left </a:t>
            </a:r>
            <a:r>
              <a:rPr lang="en-US" sz="1400" u="sng" dirty="0" smtClean="0">
                <a:solidFill>
                  <a:schemeClr val="tx1"/>
                </a:solidFill>
              </a:rPr>
              <a:t>or the board is full*(except for advanced players)</a:t>
            </a:r>
            <a:r>
              <a:rPr lang="en-US" sz="1400" dirty="0" smtClean="0">
                <a:solidFill>
                  <a:schemeClr val="tx1"/>
                </a:solidFill>
              </a:rPr>
              <a:t>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1400" b="1" dirty="0">
                <a:solidFill>
                  <a:srgbClr val="FF0000"/>
                </a:solidFill>
              </a:rPr>
              <a:t>Winner= player/team  </a:t>
            </a:r>
            <a:r>
              <a:rPr lang="en-US" sz="1400" b="1" dirty="0" smtClean="0">
                <a:solidFill>
                  <a:srgbClr val="FF0000"/>
                </a:solidFill>
              </a:rPr>
              <a:t>that gets pawn(s) to the green bank </a:t>
            </a:r>
            <a:r>
              <a:rPr lang="en-US" sz="1400" b="1" u="sng" dirty="0" smtClean="0">
                <a:solidFill>
                  <a:srgbClr val="FF0000"/>
                </a:solidFill>
              </a:rPr>
              <a:t>first.</a:t>
            </a:r>
          </a:p>
          <a:p>
            <a:pPr marL="457200" indent="-457200" algn="l">
              <a:buFont typeface="Arial" charset="0"/>
              <a:buChar char="•"/>
            </a:pPr>
            <a:r>
              <a:rPr lang="fr-FR" sz="1800" dirty="0" smtClean="0">
                <a:solidFill>
                  <a:srgbClr val="FF0000"/>
                </a:solidFill>
              </a:rPr>
              <a:t>If not sure on </a:t>
            </a:r>
            <a:r>
              <a:rPr lang="fr-FR" sz="1800" dirty="0" err="1" smtClean="0">
                <a:solidFill>
                  <a:srgbClr val="FF0000"/>
                </a:solidFill>
              </a:rPr>
              <a:t>sounds</a:t>
            </a:r>
            <a:r>
              <a:rPr lang="fr-FR" sz="1800" dirty="0" smtClean="0">
                <a:solidFill>
                  <a:srgbClr val="FF0000"/>
                </a:solidFill>
              </a:rPr>
              <a:t>, vote or </a:t>
            </a:r>
            <a:r>
              <a:rPr lang="fr-FR" sz="1800" dirty="0" err="1" smtClean="0">
                <a:solidFill>
                  <a:srgbClr val="FF0000"/>
                </a:solidFill>
              </a:rPr>
              <a:t>ask</a:t>
            </a:r>
            <a:r>
              <a:rPr lang="fr-FR" sz="1800" dirty="0" smtClean="0">
                <a:solidFill>
                  <a:srgbClr val="FF0000"/>
                </a:solidFill>
              </a:rPr>
              <a:t> the </a:t>
            </a:r>
            <a:r>
              <a:rPr lang="fr-FR" sz="1800" dirty="0" err="1" smtClean="0">
                <a:solidFill>
                  <a:srgbClr val="FF0000"/>
                </a:solidFill>
              </a:rPr>
              <a:t>teacher</a:t>
            </a:r>
            <a:r>
              <a:rPr lang="fr-FR" sz="1800" dirty="0" smtClean="0">
                <a:solidFill>
                  <a:srgbClr val="FF0000"/>
                </a:solidFill>
              </a:rPr>
              <a:t> for help.</a:t>
            </a:r>
          </a:p>
          <a:p>
            <a:pPr marL="971550" lvl="1" indent="-514350" algn="l">
              <a:buFont typeface="+mj-lt"/>
              <a:buAutoNum type="arabicPeriod"/>
            </a:pPr>
            <a:endParaRPr lang="fr-FR" dirty="0" smtClean="0"/>
          </a:p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1979712" y="63478"/>
            <a:ext cx="1944216" cy="132887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800" dirty="0" smtClean="0"/>
              <a:t>Domi</a:t>
            </a:r>
            <a:endParaRPr lang="fr-FR" sz="48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23928" y="63478"/>
            <a:ext cx="1944216" cy="132887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800" dirty="0" err="1" smtClean="0">
                <a:solidFill>
                  <a:schemeClr val="accent3">
                    <a:lumMod val="75000"/>
                  </a:schemeClr>
                </a:solidFill>
              </a:rPr>
              <a:t>knows</a:t>
            </a:r>
            <a:endParaRPr lang="fr-FR" sz="48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8075189" y="44624"/>
            <a:ext cx="961307" cy="144655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8800" dirty="0" smtClean="0">
                <a:latin typeface="Berlin Sans FB Demi" pitchFamily="34" charset="0"/>
              </a:rPr>
              <a:t>T</a:t>
            </a:r>
            <a:endParaRPr lang="fr-FR" sz="8800" dirty="0">
              <a:latin typeface="Berlin Sans FB Demi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8345219" y="702146"/>
            <a:ext cx="39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B0F0"/>
                </a:solidFill>
                <a:latin typeface="Berlin Sans FB Demi" pitchFamily="34" charset="0"/>
              </a:rPr>
              <a:t>Z</a:t>
            </a:r>
            <a:endParaRPr lang="fr-FR" dirty="0">
              <a:solidFill>
                <a:srgbClr val="00B0F0"/>
              </a:solidFill>
              <a:latin typeface="Berlin Sans FB Demi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8363221" y="414114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FF00"/>
                </a:solidFill>
                <a:latin typeface="Berlin Sans FB Demi" pitchFamily="34" charset="0"/>
              </a:rPr>
              <a:t>I</a:t>
            </a:r>
            <a:endParaRPr lang="fr-FR" dirty="0">
              <a:solidFill>
                <a:srgbClr val="FFFF00"/>
              </a:solidFill>
              <a:latin typeface="Berlin Sans FB Demi" pitchFamily="34" charset="0"/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6500770" y="3212976"/>
            <a:ext cx="2111634" cy="2016224"/>
          </a:xfrm>
          <a:prstGeom prst="roundRect">
            <a:avLst/>
          </a:prstGeom>
          <a:solidFill>
            <a:srgbClr val="FFFF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u="sng" dirty="0">
                <a:solidFill>
                  <a:schemeClr val="tx1"/>
                </a:solidFill>
              </a:rPr>
              <a:t>Props : </a:t>
            </a:r>
          </a:p>
          <a:p>
            <a:r>
              <a:rPr lang="en-US" dirty="0">
                <a:solidFill>
                  <a:schemeClr val="tx1"/>
                </a:solidFill>
              </a:rPr>
              <a:t>A4 + pencil to note down points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Dice and/or board optional.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Pawn + dice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9" name="Picture 3" descr="C:\enter\BU6mars2011\enter\G2L\G2L2012-13\GAME2LEARN\Langues - RV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8" y="44624"/>
            <a:ext cx="1465266" cy="97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à coins arrondis 10"/>
          <p:cNvSpPr/>
          <p:nvPr/>
        </p:nvSpPr>
        <p:spPr>
          <a:xfrm>
            <a:off x="6084168" y="63478"/>
            <a:ext cx="1800200" cy="1328870"/>
          </a:xfrm>
          <a:prstGeom prst="round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/>
              <a:t>HOP </a:t>
            </a:r>
          </a:p>
          <a:p>
            <a:pPr algn="ctr"/>
            <a:r>
              <a:rPr lang="fr-FR" sz="2800" b="1" dirty="0" smtClean="0"/>
              <a:t>Mode</a:t>
            </a:r>
          </a:p>
          <a:p>
            <a:pPr algn="ctr"/>
            <a:r>
              <a:rPr lang="fr-FR" sz="2800" b="1" dirty="0" smtClean="0">
                <a:solidFill>
                  <a:srgbClr val="FFFF00"/>
                </a:solidFill>
              </a:rPr>
              <a:t>RULES</a:t>
            </a:r>
            <a:endParaRPr lang="fr-FR" sz="2800" b="1" dirty="0">
              <a:solidFill>
                <a:srgbClr val="FFFF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300192" y="6021288"/>
            <a:ext cx="2063029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* </a:t>
            </a:r>
            <a:r>
              <a:rPr lang="en-US" sz="1000" dirty="0">
                <a:solidFill>
                  <a:schemeClr val="bg1"/>
                </a:solidFill>
              </a:rPr>
              <a:t>You can make the game difficult by having more than one pawn per </a:t>
            </a:r>
            <a:r>
              <a:rPr lang="en-US" sz="1000" dirty="0" smtClean="0">
                <a:solidFill>
                  <a:schemeClr val="bg1"/>
                </a:solidFill>
              </a:rPr>
              <a:t>player-pair-team or 3-4 crossings in order to win.</a:t>
            </a:r>
            <a:endParaRPr lang="fr-FR" sz="1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76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15031" y="1534530"/>
            <a:ext cx="8233433" cy="5278846"/>
          </a:xfrm>
          <a:solidFill>
            <a:srgbClr val="FFC000"/>
          </a:solidFill>
        </p:spPr>
        <p:txBody>
          <a:bodyPr>
            <a:noAutofit/>
          </a:bodyPr>
          <a:lstStyle/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Game play</a:t>
            </a:r>
            <a:r>
              <a:rPr lang="en-US" sz="1800" dirty="0">
                <a:solidFill>
                  <a:schemeClr val="tx1"/>
                </a:solidFill>
              </a:rPr>
              <a:t> : </a:t>
            </a:r>
            <a:r>
              <a:rPr lang="en-US" sz="1800" dirty="0" smtClean="0">
                <a:solidFill>
                  <a:schemeClr val="tx1"/>
                </a:solidFill>
              </a:rPr>
              <a:t>SHUFFLE MODE (HARD) 2-4 </a:t>
            </a:r>
            <a:r>
              <a:rPr lang="en-US" sz="1800" dirty="0" smtClean="0">
                <a:solidFill>
                  <a:schemeClr val="tx1"/>
                </a:solidFill>
              </a:rPr>
              <a:t>players.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Decide if dictionaries are allowed depending on student levels.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Length </a:t>
            </a:r>
            <a:r>
              <a:rPr lang="en-US" sz="1800" dirty="0" smtClean="0">
                <a:solidFill>
                  <a:schemeClr val="tx1"/>
                </a:solidFill>
              </a:rPr>
              <a:t>of game : 5-8 minutes.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Each player/pair/team receives 5-10 words to start.</a:t>
            </a:r>
            <a:r>
              <a:rPr lang="en-US" sz="1800" dirty="0">
                <a:solidFill>
                  <a:schemeClr val="tx1"/>
                </a:solidFill>
              </a:rPr>
              <a:t> 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One word to be put down </a:t>
            </a:r>
            <a:r>
              <a:rPr lang="en-US" sz="1800" u="sng" dirty="0" smtClean="0">
                <a:solidFill>
                  <a:schemeClr val="tx1"/>
                </a:solidFill>
              </a:rPr>
              <a:t>per turn</a:t>
            </a:r>
            <a:r>
              <a:rPr lang="en-US" sz="1800" dirty="0" smtClean="0">
                <a:solidFill>
                  <a:schemeClr val="tx1"/>
                </a:solidFill>
              </a:rPr>
              <a:t>.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Cards can only be played if they contain at least one common sound </a:t>
            </a:r>
            <a:r>
              <a:rPr lang="en-US" sz="1400" b="1" dirty="0" smtClean="0">
                <a:solidFill>
                  <a:schemeClr val="tx1"/>
                </a:solidFill>
              </a:rPr>
              <a:t>with all surrounding words</a:t>
            </a:r>
            <a:r>
              <a:rPr lang="en-US" sz="1400" dirty="0" smtClean="0">
                <a:solidFill>
                  <a:schemeClr val="tx1"/>
                </a:solidFill>
              </a:rPr>
              <a:t>. </a:t>
            </a:r>
            <a:r>
              <a:rPr lang="en-US" sz="1400" dirty="0" smtClean="0">
                <a:solidFill>
                  <a:schemeClr val="tx1"/>
                </a:solidFill>
              </a:rPr>
              <a:t>sounds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Vertical or horizontal accepted.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When the board is full you can place words on top of one-another*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Diagonal </a:t>
            </a:r>
            <a:r>
              <a:rPr lang="en-US" sz="1400" b="1" u="sng" dirty="0" smtClean="0">
                <a:solidFill>
                  <a:schemeClr val="tx1"/>
                </a:solidFill>
              </a:rPr>
              <a:t>accepted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Youngest player starts or roll a dice to decide.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Play clockwise.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Hide words from opponents.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If you can’t play you pick up another domino.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Games ends when a player has no dominoes left </a:t>
            </a:r>
            <a:r>
              <a:rPr lang="en-US" sz="1400" u="sng" dirty="0" smtClean="0">
                <a:solidFill>
                  <a:schemeClr val="tx1"/>
                </a:solidFill>
              </a:rPr>
              <a:t>or the board is full*(except for advanced players)</a:t>
            </a:r>
            <a:r>
              <a:rPr lang="en-US" sz="1400" dirty="0" smtClean="0">
                <a:solidFill>
                  <a:schemeClr val="tx1"/>
                </a:solidFill>
              </a:rPr>
              <a:t>.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1400" b="1" dirty="0">
                <a:solidFill>
                  <a:srgbClr val="FF0000"/>
                </a:solidFill>
              </a:rPr>
              <a:t>Winner= player/team  </a:t>
            </a:r>
            <a:r>
              <a:rPr lang="en-US" sz="1400" b="1" dirty="0" smtClean="0">
                <a:solidFill>
                  <a:srgbClr val="FF0000"/>
                </a:solidFill>
              </a:rPr>
              <a:t>with the most points.</a:t>
            </a:r>
          </a:p>
          <a:p>
            <a:pPr algn="l"/>
            <a:r>
              <a:rPr lang="fr-FR" sz="2800" dirty="0" smtClean="0">
                <a:solidFill>
                  <a:srgbClr val="FF0000"/>
                </a:solidFill>
              </a:rPr>
              <a:t>* If not sure on </a:t>
            </a:r>
            <a:r>
              <a:rPr lang="fr-FR" sz="2800" dirty="0" err="1" smtClean="0">
                <a:solidFill>
                  <a:srgbClr val="FF0000"/>
                </a:solidFill>
              </a:rPr>
              <a:t>sounds</a:t>
            </a:r>
            <a:r>
              <a:rPr lang="fr-FR" sz="2800" dirty="0" smtClean="0">
                <a:solidFill>
                  <a:srgbClr val="FF0000"/>
                </a:solidFill>
              </a:rPr>
              <a:t> </a:t>
            </a:r>
            <a:r>
              <a:rPr lang="fr-FR" sz="2800" dirty="0" err="1" smtClean="0">
                <a:solidFill>
                  <a:srgbClr val="FF0000"/>
                </a:solidFill>
              </a:rPr>
              <a:t>ask</a:t>
            </a:r>
            <a:r>
              <a:rPr lang="fr-FR" sz="2800" dirty="0" smtClean="0">
                <a:solidFill>
                  <a:srgbClr val="FF0000"/>
                </a:solidFill>
              </a:rPr>
              <a:t> the </a:t>
            </a:r>
            <a:r>
              <a:rPr lang="fr-FR" sz="2800" dirty="0" err="1" smtClean="0">
                <a:solidFill>
                  <a:srgbClr val="FF0000"/>
                </a:solidFill>
              </a:rPr>
              <a:t>teacher</a:t>
            </a:r>
            <a:r>
              <a:rPr lang="fr-FR" sz="2800" dirty="0" smtClean="0">
                <a:solidFill>
                  <a:srgbClr val="FF0000"/>
                </a:solidFill>
              </a:rPr>
              <a:t> for help.</a:t>
            </a:r>
          </a:p>
          <a:p>
            <a:pPr marL="971550" lvl="1" indent="-514350" algn="l">
              <a:buFont typeface="+mj-lt"/>
              <a:buAutoNum type="arabicPeriod"/>
            </a:pPr>
            <a:endParaRPr lang="fr-FR" dirty="0" smtClean="0"/>
          </a:p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1979712" y="63478"/>
            <a:ext cx="1944216" cy="132887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800" dirty="0" smtClean="0"/>
              <a:t>Domi</a:t>
            </a:r>
            <a:endParaRPr lang="fr-FR" sz="48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23928" y="63478"/>
            <a:ext cx="1944216" cy="132887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800" dirty="0" err="1" smtClean="0">
                <a:solidFill>
                  <a:schemeClr val="accent3">
                    <a:lumMod val="75000"/>
                  </a:schemeClr>
                </a:solidFill>
              </a:rPr>
              <a:t>knows</a:t>
            </a:r>
            <a:endParaRPr lang="fr-FR" sz="48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8075189" y="44624"/>
            <a:ext cx="961307" cy="144655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8800" dirty="0" smtClean="0">
                <a:latin typeface="Berlin Sans FB Demi" pitchFamily="34" charset="0"/>
              </a:rPr>
              <a:t>T</a:t>
            </a:r>
            <a:endParaRPr lang="fr-FR" sz="8800" dirty="0">
              <a:latin typeface="Berlin Sans FB Demi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8345219" y="702146"/>
            <a:ext cx="39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B0F0"/>
                </a:solidFill>
                <a:latin typeface="Berlin Sans FB Demi" pitchFamily="34" charset="0"/>
              </a:rPr>
              <a:t>Z</a:t>
            </a:r>
            <a:endParaRPr lang="fr-FR" dirty="0">
              <a:solidFill>
                <a:srgbClr val="00B0F0"/>
              </a:solidFill>
              <a:latin typeface="Berlin Sans FB Demi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8363221" y="414114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FF00"/>
                </a:solidFill>
                <a:latin typeface="Berlin Sans FB Demi" pitchFamily="34" charset="0"/>
              </a:rPr>
              <a:t>I</a:t>
            </a:r>
            <a:endParaRPr lang="fr-FR" dirty="0">
              <a:solidFill>
                <a:srgbClr val="FFFF00"/>
              </a:solidFill>
              <a:latin typeface="Berlin Sans FB Demi" pitchFamily="34" charset="0"/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6504086" y="3573016"/>
            <a:ext cx="2051755" cy="1656184"/>
          </a:xfrm>
          <a:prstGeom prst="roundRect">
            <a:avLst/>
          </a:prstGeom>
          <a:solidFill>
            <a:srgbClr val="FFFF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u="sng" dirty="0">
                <a:solidFill>
                  <a:schemeClr val="tx1"/>
                </a:solidFill>
              </a:rPr>
              <a:t>Props : </a:t>
            </a:r>
          </a:p>
          <a:p>
            <a:r>
              <a:rPr lang="en-US" sz="1600" dirty="0">
                <a:solidFill>
                  <a:schemeClr val="tx1"/>
                </a:solidFill>
              </a:rPr>
              <a:t>A4 + pencil to note down points</a:t>
            </a:r>
            <a:r>
              <a:rPr lang="en-US" sz="1600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sz="1600" dirty="0" smtClean="0">
                <a:solidFill>
                  <a:schemeClr val="tx1"/>
                </a:solidFill>
              </a:rPr>
              <a:t>Dice and/or </a:t>
            </a:r>
            <a:r>
              <a:rPr lang="en-US" sz="1600" dirty="0" smtClean="0">
                <a:solidFill>
                  <a:schemeClr val="tx1"/>
                </a:solidFill>
              </a:rPr>
              <a:t>board + </a:t>
            </a:r>
            <a:r>
              <a:rPr lang="en-US" sz="1600" dirty="0" err="1" smtClean="0">
                <a:solidFill>
                  <a:schemeClr val="tx1"/>
                </a:solidFill>
              </a:rPr>
              <a:t>dico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smtClean="0">
                <a:solidFill>
                  <a:schemeClr val="tx1"/>
                </a:solidFill>
              </a:rPr>
              <a:t>optional</a:t>
            </a:r>
            <a:r>
              <a:rPr lang="en-US" sz="1600" dirty="0" smtClean="0">
                <a:solidFill>
                  <a:schemeClr val="tx1"/>
                </a:solidFill>
              </a:rPr>
              <a:t>.</a:t>
            </a:r>
            <a:endParaRPr lang="fr-FR" sz="1600" dirty="0">
              <a:solidFill>
                <a:schemeClr val="bg1"/>
              </a:solidFill>
            </a:endParaRPr>
          </a:p>
        </p:txBody>
      </p:sp>
      <p:pic>
        <p:nvPicPr>
          <p:cNvPr id="9" name="Picture 3" descr="C:\enter\BU6mars2011\enter\G2L\G2L2012-13\GAME2LEARN\Langues - RV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8" y="44624"/>
            <a:ext cx="1465266" cy="97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à coins arrondis 9"/>
          <p:cNvSpPr/>
          <p:nvPr/>
        </p:nvSpPr>
        <p:spPr>
          <a:xfrm>
            <a:off x="6084168" y="63478"/>
            <a:ext cx="1800200" cy="132887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err="1" smtClean="0"/>
              <a:t>Shuffle</a:t>
            </a:r>
            <a:r>
              <a:rPr lang="fr-FR" dirty="0" smtClean="0"/>
              <a:t> </a:t>
            </a:r>
          </a:p>
          <a:p>
            <a:pPr algn="ctr"/>
            <a:r>
              <a:rPr lang="fr-FR" dirty="0" smtClean="0"/>
              <a:t>MODE</a:t>
            </a:r>
          </a:p>
          <a:p>
            <a:pPr algn="ctr"/>
            <a:r>
              <a:rPr lang="fr-FR" sz="3200" dirty="0" smtClean="0">
                <a:solidFill>
                  <a:srgbClr val="FFFF00"/>
                </a:solidFill>
              </a:rPr>
              <a:t>RULES</a:t>
            </a:r>
            <a:endParaRPr lang="fr-FR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72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95536" y="1438414"/>
            <a:ext cx="8233433" cy="5278846"/>
          </a:xfrm>
          <a:solidFill>
            <a:schemeClr val="accent6">
              <a:lumMod val="75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en-US" sz="1600" b="1" dirty="0" smtClean="0">
                <a:solidFill>
                  <a:schemeClr val="tx1"/>
                </a:solidFill>
                <a:sym typeface="Wingdings" pitchFamily="2" charset="2"/>
              </a:rPr>
              <a:t>Duo clash: </a:t>
            </a:r>
            <a:r>
              <a:rPr lang="en-US" sz="1600" b="1" dirty="0" smtClean="0">
                <a:solidFill>
                  <a:schemeClr val="bg1"/>
                </a:solidFill>
                <a:sym typeface="Wingdings" pitchFamily="2" charset="2"/>
              </a:rPr>
              <a:t>2 players only.</a:t>
            </a:r>
          </a:p>
          <a:p>
            <a:pPr algn="l"/>
            <a:r>
              <a:rPr lang="en-US" sz="1600" b="1" dirty="0" smtClean="0">
                <a:solidFill>
                  <a:schemeClr val="tx1"/>
                </a:solidFill>
                <a:sym typeface="Wingdings" pitchFamily="2" charset="2"/>
              </a:rPr>
              <a:t>Speed clash: </a:t>
            </a:r>
            <a:r>
              <a:rPr lang="en-US" sz="1600" b="1" dirty="0" smtClean="0">
                <a:solidFill>
                  <a:schemeClr val="bg1"/>
                </a:solidFill>
                <a:sym typeface="Wingdings" pitchFamily="2" charset="2"/>
              </a:rPr>
              <a:t>on any board but students play their cards as fast as they can without ‘turns”.</a:t>
            </a:r>
          </a:p>
          <a:p>
            <a:pPr algn="l"/>
            <a:r>
              <a:rPr lang="en-US" sz="1600" b="1" dirty="0" smtClean="0">
                <a:solidFill>
                  <a:schemeClr val="tx1"/>
                </a:solidFill>
                <a:sym typeface="Wingdings" pitchFamily="2" charset="2"/>
              </a:rPr>
              <a:t>Slam clash: </a:t>
            </a:r>
            <a:r>
              <a:rPr lang="en-US" sz="1600" b="1" dirty="0" smtClean="0">
                <a:solidFill>
                  <a:srgbClr val="FFFF00"/>
                </a:solidFill>
                <a:sym typeface="Wingdings" pitchFamily="2" charset="2"/>
              </a:rPr>
              <a:t>use open or shuffle board </a:t>
            </a:r>
            <a:r>
              <a:rPr lang="en-US" sz="1600" b="1" dirty="0" smtClean="0">
                <a:solidFill>
                  <a:schemeClr val="bg1"/>
                </a:solidFill>
                <a:sym typeface="Wingdings" pitchFamily="2" charset="2"/>
              </a:rPr>
              <a:t>– students choose words freely (or from a set list from the teacher), write them down on the game board </a:t>
            </a:r>
            <a:r>
              <a:rPr lang="en-US" sz="1600" b="1" dirty="0" smtClean="0">
                <a:solidFill>
                  <a:schemeClr val="bg1"/>
                </a:solidFill>
                <a:sym typeface="Wingdings" pitchFamily="2" charset="2"/>
              </a:rPr>
              <a:t>(</a:t>
            </a:r>
            <a:r>
              <a:rPr lang="en-US" sz="1600" b="1" dirty="0" smtClean="0">
                <a:solidFill>
                  <a:schemeClr val="bg1"/>
                </a:solidFill>
                <a:sym typeface="Wingdings" pitchFamily="2" charset="2"/>
              </a:rPr>
              <a:t>paper photocopies needed) </a:t>
            </a:r>
            <a:r>
              <a:rPr lang="en-US" sz="1600" b="1" dirty="0" smtClean="0">
                <a:solidFill>
                  <a:schemeClr val="bg1"/>
                </a:solidFill>
                <a:sym typeface="Wingdings" pitchFamily="2" charset="2"/>
              </a:rPr>
              <a:t>and </a:t>
            </a:r>
            <a:r>
              <a:rPr lang="en-US" sz="1600" b="1" dirty="0" smtClean="0">
                <a:solidFill>
                  <a:schemeClr val="bg1"/>
                </a:solidFill>
                <a:sym typeface="Wingdings" pitchFamily="2" charset="2"/>
              </a:rPr>
              <a:t>in turn  have to find other words ( ex: set time limit :within 10 seconds..) that have similar sounds (1,2 or 3 common sounds depending on level).</a:t>
            </a:r>
          </a:p>
          <a:p>
            <a:pPr algn="l"/>
            <a:r>
              <a:rPr lang="en-US" sz="1600" b="1" dirty="0" smtClean="0">
                <a:solidFill>
                  <a:schemeClr val="tx1"/>
                </a:solidFill>
                <a:sym typeface="Wingdings" pitchFamily="2" charset="2"/>
              </a:rPr>
              <a:t>Vowel clash: </a:t>
            </a:r>
            <a:r>
              <a:rPr lang="en-US" sz="1600" b="1" dirty="0" smtClean="0">
                <a:solidFill>
                  <a:schemeClr val="bg1"/>
                </a:solidFill>
                <a:sym typeface="Wingdings" pitchFamily="2" charset="2"/>
              </a:rPr>
              <a:t>use the columns on the </a:t>
            </a:r>
            <a:r>
              <a:rPr lang="en-US" sz="1600" b="1" dirty="0" smtClean="0">
                <a:solidFill>
                  <a:schemeClr val="bg1"/>
                </a:solidFill>
                <a:sym typeface="Wingdings" pitchFamily="2" charset="2"/>
              </a:rPr>
              <a:t>“OPEN” board </a:t>
            </a:r>
            <a:r>
              <a:rPr lang="en-US" sz="1600" b="1" dirty="0" smtClean="0">
                <a:solidFill>
                  <a:schemeClr val="bg1"/>
                </a:solidFill>
                <a:sym typeface="Wingdings" pitchFamily="2" charset="2"/>
              </a:rPr>
              <a:t>– teacher calls out a vowel sound and students have to fill up their column with corresponding words – they are not allowed to write the same words as the others.</a:t>
            </a:r>
          </a:p>
          <a:p>
            <a:pPr algn="l"/>
            <a:r>
              <a:rPr lang="en-US" sz="1600" b="1" dirty="0" smtClean="0">
                <a:solidFill>
                  <a:schemeClr val="tx1"/>
                </a:solidFill>
                <a:sym typeface="Wingdings" pitchFamily="2" charset="2"/>
              </a:rPr>
              <a:t>Word association: </a:t>
            </a:r>
            <a:r>
              <a:rPr lang="en-US" sz="1600" b="1" dirty="0" smtClean="0">
                <a:solidFill>
                  <a:schemeClr val="bg1"/>
                </a:solidFill>
                <a:sym typeface="Wingdings" pitchFamily="2" charset="2"/>
              </a:rPr>
              <a:t>using NEW words (not those supplied) students place/write a word on the game </a:t>
            </a:r>
            <a:r>
              <a:rPr lang="en-US" sz="1600" b="1" dirty="0">
                <a:solidFill>
                  <a:schemeClr val="bg1"/>
                </a:solidFill>
                <a:sym typeface="Wingdings" pitchFamily="2" charset="2"/>
              </a:rPr>
              <a:t>board (paper photocopies needed) . </a:t>
            </a:r>
            <a:r>
              <a:rPr lang="en-US" sz="1600" b="1" dirty="0" smtClean="0">
                <a:solidFill>
                  <a:schemeClr val="bg1"/>
                </a:solidFill>
                <a:sym typeface="Wingdings" pitchFamily="2" charset="2"/>
              </a:rPr>
              <a:t>Objective </a:t>
            </a:r>
            <a:r>
              <a:rPr lang="en-US" sz="1600" b="1" dirty="0" smtClean="0">
                <a:solidFill>
                  <a:schemeClr val="bg1"/>
                </a:solidFill>
                <a:sym typeface="Wingdings" pitchFamily="2" charset="2"/>
              </a:rPr>
              <a:t>: put another word next to it which is associated. (Ex: Dog: add bone). Students “vote” if they don’t agree.</a:t>
            </a:r>
          </a:p>
          <a:p>
            <a:pPr algn="l"/>
            <a:r>
              <a:rPr lang="en-US" sz="1600" b="1" dirty="0" smtClean="0">
                <a:solidFill>
                  <a:schemeClr val="tx1"/>
                </a:solidFill>
                <a:sym typeface="Wingdings" pitchFamily="2" charset="2"/>
              </a:rPr>
              <a:t>Sentence builder: </a:t>
            </a:r>
            <a:r>
              <a:rPr lang="en-US" sz="1600" b="1" dirty="0" smtClean="0">
                <a:solidFill>
                  <a:schemeClr val="bg1"/>
                </a:solidFill>
                <a:sym typeface="Wingdings" pitchFamily="2" charset="2"/>
              </a:rPr>
              <a:t>students place-write words that they </a:t>
            </a:r>
            <a:r>
              <a:rPr lang="en-US" sz="1600" b="1" dirty="0" smtClean="0">
                <a:solidFill>
                  <a:schemeClr val="bg1"/>
                </a:solidFill>
                <a:sym typeface="Wingdings" pitchFamily="2" charset="2"/>
              </a:rPr>
              <a:t>must use to form sentences</a:t>
            </a:r>
            <a:r>
              <a:rPr lang="en-US" sz="1600" b="1" dirty="0" smtClean="0">
                <a:solidFill>
                  <a:schemeClr val="bg1"/>
                </a:solidFill>
                <a:sym typeface="Wingdings" pitchFamily="2" charset="2"/>
              </a:rPr>
              <a:t>. Difficulty can be varied according to the number of words that must be used or associated on the board (minimum 2, maximum 4 touching </a:t>
            </a:r>
            <a:r>
              <a:rPr lang="en-US" sz="1600" b="1" dirty="0" smtClean="0">
                <a:solidFill>
                  <a:schemeClr val="bg1"/>
                </a:solidFill>
                <a:sym typeface="Wingdings" pitchFamily="2" charset="2"/>
              </a:rPr>
              <a:t>words).</a:t>
            </a:r>
            <a:endParaRPr lang="en-US" sz="1600" b="1" dirty="0" smtClean="0">
              <a:solidFill>
                <a:schemeClr val="bg1"/>
              </a:solidFill>
              <a:sym typeface="Wingdings" pitchFamily="2" charset="2"/>
            </a:endParaRPr>
          </a:p>
          <a:p>
            <a:pPr algn="l"/>
            <a:r>
              <a:rPr lang="en-US" sz="1600" b="1" dirty="0" smtClean="0">
                <a:solidFill>
                  <a:schemeClr val="tx1"/>
                </a:solidFill>
                <a:sym typeface="Wingdings" pitchFamily="2" charset="2"/>
              </a:rPr>
              <a:t>Image association: </a:t>
            </a:r>
            <a:r>
              <a:rPr lang="en-US" sz="1600" b="1" dirty="0">
                <a:solidFill>
                  <a:schemeClr val="bg1"/>
                </a:solidFill>
                <a:sym typeface="Wingdings" pitchFamily="2" charset="2"/>
              </a:rPr>
              <a:t>you print out images </a:t>
            </a:r>
            <a:r>
              <a:rPr lang="en-US" sz="1600" b="1" dirty="0" smtClean="0">
                <a:solidFill>
                  <a:schemeClr val="bg1"/>
                </a:solidFill>
                <a:sym typeface="Wingdings" pitchFamily="2" charset="2"/>
              </a:rPr>
              <a:t>instead of words. </a:t>
            </a:r>
            <a:r>
              <a:rPr lang="en-US" sz="1600" b="1" dirty="0" smtClean="0">
                <a:solidFill>
                  <a:schemeClr val="tx1"/>
                </a:solidFill>
                <a:sym typeface="Wingdings" pitchFamily="2" charset="2"/>
              </a:rPr>
              <a:t>a)</a:t>
            </a:r>
            <a:r>
              <a:rPr lang="en-US" sz="1600" b="1" dirty="0" smtClean="0">
                <a:solidFill>
                  <a:schemeClr val="bg1"/>
                </a:solidFill>
                <a:sym typeface="Wingdings" pitchFamily="2" charset="2"/>
              </a:rPr>
              <a:t>same </a:t>
            </a:r>
            <a:r>
              <a:rPr lang="en-US" sz="1600" b="1" dirty="0" smtClean="0">
                <a:solidFill>
                  <a:schemeClr val="bg1"/>
                </a:solidFill>
                <a:sym typeface="Wingdings" pitchFamily="2" charset="2"/>
              </a:rPr>
              <a:t>as word association </a:t>
            </a:r>
            <a:r>
              <a:rPr lang="en-US" sz="1600" b="1" dirty="0" smtClean="0">
                <a:solidFill>
                  <a:schemeClr val="tx1"/>
                </a:solidFill>
                <a:sym typeface="Wingdings" pitchFamily="2" charset="2"/>
              </a:rPr>
              <a:t>b) </a:t>
            </a:r>
            <a:r>
              <a:rPr lang="en-US" sz="1600" b="1" dirty="0" smtClean="0">
                <a:solidFill>
                  <a:schemeClr val="bg1"/>
                </a:solidFill>
                <a:sym typeface="Wingdings" pitchFamily="2" charset="2"/>
              </a:rPr>
              <a:t>locate objects, associated adjectives </a:t>
            </a:r>
            <a:r>
              <a:rPr lang="en-US" sz="1600" b="1" dirty="0" err="1" smtClean="0">
                <a:solidFill>
                  <a:schemeClr val="bg1"/>
                </a:solidFill>
                <a:sym typeface="Wingdings" pitchFamily="2" charset="2"/>
              </a:rPr>
              <a:t>etc</a:t>
            </a:r>
            <a:r>
              <a:rPr lang="en-US" sz="1600" b="1" dirty="0" smtClean="0">
                <a:solidFill>
                  <a:schemeClr val="bg1"/>
                </a:solidFill>
                <a:sym typeface="Wingdings" pitchFamily="2" charset="2"/>
              </a:rPr>
              <a:t> with common sounds.</a:t>
            </a:r>
          </a:p>
          <a:p>
            <a:pPr algn="l"/>
            <a:r>
              <a:rPr lang="en-US" sz="1600" b="1" dirty="0" smtClean="0">
                <a:solidFill>
                  <a:schemeClr val="tx1"/>
                </a:solidFill>
                <a:sym typeface="Wingdings" pitchFamily="2" charset="2"/>
              </a:rPr>
              <a:t>Grammar </a:t>
            </a:r>
            <a:r>
              <a:rPr lang="en-US" sz="1600" b="1" dirty="0" smtClean="0">
                <a:solidFill>
                  <a:schemeClr val="tx1"/>
                </a:solidFill>
                <a:sym typeface="Wingdings" pitchFamily="2" charset="2"/>
              </a:rPr>
              <a:t>clash: </a:t>
            </a:r>
            <a:r>
              <a:rPr lang="en-US" sz="1600" b="1" dirty="0" smtClean="0">
                <a:solidFill>
                  <a:schemeClr val="bg1"/>
                </a:solidFill>
                <a:sym typeface="Wingdings" pitchFamily="2" charset="2"/>
              </a:rPr>
              <a:t>using any grammatical elements (prepositions, tenses, articles, modals etc..) students place/create </a:t>
            </a:r>
            <a:r>
              <a:rPr lang="en-US" sz="1600" b="1" dirty="0" smtClean="0">
                <a:solidFill>
                  <a:schemeClr val="bg1"/>
                </a:solidFill>
                <a:sym typeface="Wingdings" pitchFamily="2" charset="2"/>
              </a:rPr>
              <a:t>sentences and </a:t>
            </a:r>
            <a:r>
              <a:rPr lang="en-US" sz="1600" b="1" dirty="0" smtClean="0">
                <a:solidFill>
                  <a:schemeClr val="bg1"/>
                </a:solidFill>
                <a:sym typeface="Wingdings" pitchFamily="2" charset="2"/>
              </a:rPr>
              <a:t>fill up or cross the board thanks to correct answers.</a:t>
            </a:r>
          </a:p>
          <a:p>
            <a:pPr algn="l"/>
            <a:endParaRPr lang="fr-FR" dirty="0" smtClean="0"/>
          </a:p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1979712" y="63478"/>
            <a:ext cx="1944216" cy="132887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800" dirty="0" smtClean="0"/>
              <a:t>Domi</a:t>
            </a:r>
            <a:endParaRPr lang="fr-FR" sz="48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23928" y="63478"/>
            <a:ext cx="1944216" cy="132887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800" dirty="0" err="1" smtClean="0">
                <a:solidFill>
                  <a:schemeClr val="accent3">
                    <a:lumMod val="75000"/>
                  </a:schemeClr>
                </a:solidFill>
              </a:rPr>
              <a:t>knows</a:t>
            </a:r>
            <a:endParaRPr lang="fr-FR" sz="48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8075189" y="44624"/>
            <a:ext cx="961307" cy="144655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8800" dirty="0" smtClean="0">
                <a:latin typeface="Berlin Sans FB Demi" pitchFamily="34" charset="0"/>
              </a:rPr>
              <a:t>T</a:t>
            </a:r>
            <a:endParaRPr lang="fr-FR" sz="8800" dirty="0">
              <a:latin typeface="Berlin Sans FB Demi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8345219" y="702146"/>
            <a:ext cx="39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B0F0"/>
                </a:solidFill>
                <a:latin typeface="Berlin Sans FB Demi" pitchFamily="34" charset="0"/>
              </a:rPr>
              <a:t>Z</a:t>
            </a:r>
            <a:endParaRPr lang="fr-FR" dirty="0">
              <a:solidFill>
                <a:srgbClr val="00B0F0"/>
              </a:solidFill>
              <a:latin typeface="Berlin Sans FB Demi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8363221" y="414114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FF00"/>
                </a:solidFill>
                <a:latin typeface="Berlin Sans FB Demi" pitchFamily="34" charset="0"/>
              </a:rPr>
              <a:t>I</a:t>
            </a:r>
            <a:endParaRPr lang="fr-FR" dirty="0">
              <a:solidFill>
                <a:srgbClr val="FFFF00"/>
              </a:solidFill>
              <a:latin typeface="Berlin Sans FB Demi" pitchFamily="34" charset="0"/>
            </a:endParaRPr>
          </a:p>
        </p:txBody>
      </p:sp>
      <p:pic>
        <p:nvPicPr>
          <p:cNvPr id="9" name="Picture 3" descr="C:\enter\BU6mars2011\enter\G2L\G2L2012-13\GAME2LEARN\Langues - RV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8" y="44624"/>
            <a:ext cx="1465266" cy="97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à coins arrondis 10"/>
          <p:cNvSpPr/>
          <p:nvPr/>
        </p:nvSpPr>
        <p:spPr>
          <a:xfrm>
            <a:off x="6084168" y="63478"/>
            <a:ext cx="1800200" cy="132887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/>
              <a:t>Variation</a:t>
            </a:r>
          </a:p>
          <a:p>
            <a:pPr algn="ctr"/>
            <a:r>
              <a:rPr lang="fr-FR" sz="2800" b="1" dirty="0" smtClean="0">
                <a:solidFill>
                  <a:srgbClr val="FFFF00"/>
                </a:solidFill>
              </a:rPr>
              <a:t>RULES</a:t>
            </a:r>
            <a:endParaRPr lang="fr-FR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435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31248" y="1443142"/>
            <a:ext cx="8229600" cy="114300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/>
          <a:p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-628" y="0"/>
            <a:ext cx="9144000" cy="68580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 rot="5400000">
            <a:off x="189005" y="1271806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 rot="5400000">
            <a:off x="185510" y="2694002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 rot="5400000">
            <a:off x="185510" y="4124742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 rot="5400000">
            <a:off x="1418192" y="1270378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 rot="5400000">
            <a:off x="1414697" y="2692574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 rot="5400000">
            <a:off x="1414697" y="4123314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 rot="5400000">
            <a:off x="2649463" y="1271488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 rot="5400000">
            <a:off x="2645968" y="2693684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 rot="5400000">
            <a:off x="2645968" y="4124424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 rot="5400000">
            <a:off x="3878650" y="1270060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 rot="5400000">
            <a:off x="3875155" y="2692256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 rot="5400000">
            <a:off x="3875155" y="4122996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 rot="5400000">
            <a:off x="5102641" y="1270378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 rot="5400000">
            <a:off x="5099146" y="2692574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 rot="5400000">
            <a:off x="5099146" y="4123314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 rot="5400000">
            <a:off x="6331828" y="1268950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 rot="5400000">
            <a:off x="6328333" y="2691146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 rot="5400000">
            <a:off x="6328333" y="4121886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 rot="5400000">
            <a:off x="7563099" y="1270060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 rot="5400000">
            <a:off x="7559604" y="2692256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 rot="5400000">
            <a:off x="7559604" y="4122996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 rot="5400000">
            <a:off x="185510" y="5557946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 rot="5400000">
            <a:off x="1414697" y="5556518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 rot="5400000">
            <a:off x="2645968" y="5557628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 rot="5400000">
            <a:off x="3875155" y="5556200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 rot="5400000">
            <a:off x="5099146" y="5556518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 rot="5400000">
            <a:off x="6328333" y="5555090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 rot="5400000">
            <a:off x="7559604" y="5556200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pic>
        <p:nvPicPr>
          <p:cNvPr id="1027" name="Picture 3" descr="C:\enter\BU6mars2011\enter\G2L\G2L2012-13\GAME2LEARN\Langues - RV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8" y="44624"/>
            <a:ext cx="1465266" cy="97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 à coins arrondis 25"/>
          <p:cNvSpPr/>
          <p:nvPr/>
        </p:nvSpPr>
        <p:spPr>
          <a:xfrm>
            <a:off x="6660232" y="188640"/>
            <a:ext cx="1800200" cy="781648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/>
              <a:t>OPEN</a:t>
            </a:r>
            <a:r>
              <a:rPr lang="fr-FR" dirty="0" smtClean="0"/>
              <a:t> </a:t>
            </a:r>
          </a:p>
          <a:p>
            <a:pPr algn="ctr"/>
            <a:r>
              <a:rPr lang="fr-FR" dirty="0" smtClean="0"/>
              <a:t>PLAY MODE</a:t>
            </a:r>
            <a:endParaRPr lang="fr-FR" dirty="0"/>
          </a:p>
        </p:txBody>
      </p:sp>
      <p:sp>
        <p:nvSpPr>
          <p:cNvPr id="38" name="Rectangle 37"/>
          <p:cNvSpPr/>
          <p:nvPr/>
        </p:nvSpPr>
        <p:spPr>
          <a:xfrm>
            <a:off x="3346893" y="63272"/>
            <a:ext cx="1152128" cy="953196"/>
          </a:xfrm>
          <a:prstGeom prst="rect">
            <a:avLst/>
          </a:prstGeom>
          <a:solidFill>
            <a:srgbClr val="FFC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tx1"/>
                </a:solidFill>
              </a:rPr>
              <a:t>Domi</a:t>
            </a:r>
            <a:endParaRPr lang="fr-FR" sz="3200" b="1" dirty="0">
              <a:solidFill>
                <a:schemeClr val="tx1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4509646" y="65166"/>
            <a:ext cx="1152128" cy="95319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err="1" smtClean="0">
                <a:solidFill>
                  <a:schemeClr val="accent3">
                    <a:lumMod val="75000"/>
                  </a:schemeClr>
                </a:solidFill>
              </a:rPr>
              <a:t>knows</a:t>
            </a:r>
            <a:endParaRPr lang="fr-FR" sz="28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368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31248" y="1443142"/>
            <a:ext cx="8229600" cy="114300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/>
          <a:p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-628" y="0"/>
            <a:ext cx="9144000" cy="68580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 rot="5400000">
            <a:off x="189005" y="1271806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 rot="5400000">
            <a:off x="185510" y="2694002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 rot="5400000">
            <a:off x="185510" y="4124742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 rot="5400000">
            <a:off x="1418192" y="1270378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 rot="5400000">
            <a:off x="1414697" y="2692574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 rot="5400000">
            <a:off x="1414697" y="4123314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 rot="5400000">
            <a:off x="2649463" y="1271488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 rot="5400000">
            <a:off x="2645968" y="2693684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 rot="5400000">
            <a:off x="2645968" y="4124424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 rot="5400000">
            <a:off x="3878650" y="1270060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 rot="5400000">
            <a:off x="3875155" y="2692256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 rot="5400000">
            <a:off x="3875155" y="4122996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 rot="5400000">
            <a:off x="5102641" y="1270378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 rot="5400000">
            <a:off x="5099146" y="2692574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 rot="5400000">
            <a:off x="5099146" y="4123314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 rot="5400000">
            <a:off x="6331828" y="1268950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 rot="5400000">
            <a:off x="6328333" y="2691146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 rot="5400000">
            <a:off x="6328333" y="4121886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 rot="5400000">
            <a:off x="7563099" y="1270060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 rot="5400000">
            <a:off x="7559604" y="2692256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 rot="5400000">
            <a:off x="7559604" y="4122996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 rot="5400000">
            <a:off x="185510" y="5557946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 rot="5400000">
            <a:off x="1414697" y="5556518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 rot="5400000">
            <a:off x="2645968" y="5557628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 rot="5400000">
            <a:off x="3875155" y="5556200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 rot="5400000">
            <a:off x="5099146" y="5556518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 rot="5400000">
            <a:off x="6328333" y="5555090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 rot="5400000">
            <a:off x="7559604" y="5556200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pic>
        <p:nvPicPr>
          <p:cNvPr id="32" name="Picture 3" descr="C:\enter\BU6mars2011\enter\G2L\G2L2012-13\GAME2LEARN\Langues - RV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1784" y="44624"/>
            <a:ext cx="1465266" cy="97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1344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31248" y="1443142"/>
            <a:ext cx="8229600" cy="114300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/>
          <a:p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-21619" y="18716"/>
            <a:ext cx="9144000" cy="68580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 rot="5400000">
            <a:off x="189005" y="1271806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 rot="5400000">
            <a:off x="185510" y="2694002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 rot="5400000">
            <a:off x="185510" y="4124742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 rot="5400000">
            <a:off x="1418192" y="1991886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 rot="5400000">
            <a:off x="1414697" y="3414082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 rot="5400000">
            <a:off x="1414697" y="4844822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 rot="5400000">
            <a:off x="2649463" y="1271488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 rot="5400000">
            <a:off x="2645968" y="2693684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 rot="5400000">
            <a:off x="2645968" y="4124424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 rot="5400000">
            <a:off x="3878650" y="1962462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 rot="5400000">
            <a:off x="3875155" y="3384658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 rot="5400000">
            <a:off x="3875155" y="4815398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 rot="5400000">
            <a:off x="5102641" y="1270378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 rot="5400000">
            <a:off x="5099146" y="2692574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 rot="5400000">
            <a:off x="5099146" y="4123314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 rot="5400000">
            <a:off x="6331828" y="1961352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 rot="5400000">
            <a:off x="6328333" y="3383548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 rot="5400000">
            <a:off x="6328333" y="4814288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 rot="5400000">
            <a:off x="7563099" y="1270060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 rot="5400000">
            <a:off x="7559604" y="2692256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 rot="5400000">
            <a:off x="7559604" y="4122996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 rot="5400000">
            <a:off x="185510" y="5557946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 rot="5400000">
            <a:off x="1414697" y="6278026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 rot="5400000">
            <a:off x="2645968" y="5557628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 rot="5400000">
            <a:off x="3875155" y="6248602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 rot="5400000">
            <a:off x="5099146" y="5556518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 rot="5400000">
            <a:off x="6328333" y="6247492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 rot="5400000">
            <a:off x="7559604" y="5556200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3346893" y="63272"/>
            <a:ext cx="1152128" cy="953196"/>
          </a:xfrm>
          <a:prstGeom prst="rect">
            <a:avLst/>
          </a:prstGeom>
          <a:solidFill>
            <a:srgbClr val="FFC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tx1"/>
                </a:solidFill>
              </a:rPr>
              <a:t>Domi</a:t>
            </a:r>
            <a:endParaRPr lang="fr-FR" sz="3200" b="1" dirty="0">
              <a:solidFill>
                <a:schemeClr val="tx1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509646" y="65166"/>
            <a:ext cx="1152128" cy="95319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err="1" smtClean="0">
                <a:solidFill>
                  <a:schemeClr val="accent3">
                    <a:lumMod val="75000"/>
                  </a:schemeClr>
                </a:solidFill>
              </a:rPr>
              <a:t>knows</a:t>
            </a:r>
            <a:endParaRPr lang="fr-FR" sz="28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027" name="Picture 3" descr="C:\enter\BU6mars2011\enter\G2L\G2L2012-13\GAME2LEARN\Langues - RV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8" y="44624"/>
            <a:ext cx="1465266" cy="97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 à coins arrondis 25"/>
          <p:cNvSpPr/>
          <p:nvPr/>
        </p:nvSpPr>
        <p:spPr>
          <a:xfrm>
            <a:off x="6660232" y="188640"/>
            <a:ext cx="1800200" cy="78164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err="1" smtClean="0"/>
              <a:t>Shuffle</a:t>
            </a:r>
            <a:r>
              <a:rPr lang="fr-FR" dirty="0" smtClean="0"/>
              <a:t> </a:t>
            </a:r>
          </a:p>
          <a:p>
            <a:pPr algn="ctr"/>
            <a:r>
              <a:rPr lang="fr-FR" dirty="0" smtClean="0"/>
              <a:t>MODE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0339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31248" y="1443142"/>
            <a:ext cx="8229600" cy="114300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/>
          <a:p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-628" y="0"/>
            <a:ext cx="9144000" cy="68580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 rot="5400000">
            <a:off x="189005" y="1271806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 rot="5400000">
            <a:off x="185510" y="2694002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 rot="5400000">
            <a:off x="185510" y="4124742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 rot="5400000">
            <a:off x="1418192" y="1984930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 rot="5400000">
            <a:off x="1414697" y="3407126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 rot="5400000">
            <a:off x="1414697" y="4837866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 rot="5400000">
            <a:off x="2649463" y="1271488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 rot="5400000">
            <a:off x="2645968" y="2693684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 rot="5400000">
            <a:off x="2645968" y="4124424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 rot="5400000">
            <a:off x="3878650" y="1984612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 rot="5400000">
            <a:off x="3875155" y="3406808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 rot="5400000">
            <a:off x="3875155" y="4837548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 rot="5400000">
            <a:off x="5102641" y="1270378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 rot="5400000">
            <a:off x="5099146" y="2692574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 rot="5400000">
            <a:off x="5099146" y="4123314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 rot="5400000">
            <a:off x="6331828" y="1983502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 rot="5400000">
            <a:off x="6328333" y="3405698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 rot="5400000">
            <a:off x="6328333" y="4836438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 rot="5400000">
            <a:off x="7563099" y="1270060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 rot="5400000">
            <a:off x="7559604" y="2692256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 rot="5400000">
            <a:off x="7559604" y="4122996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 rot="5400000">
            <a:off x="185510" y="5557946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 rot="5400000">
            <a:off x="2645968" y="5557628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 rot="5400000">
            <a:off x="5099146" y="5556518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 rot="5400000">
            <a:off x="7559604" y="5556200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pic>
        <p:nvPicPr>
          <p:cNvPr id="32" name="Picture 3" descr="C:\enter\BU6mars2011\enter\G2L\G2L2012-13\GAME2LEARN\Langues - RV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1784" y="44624"/>
            <a:ext cx="1465266" cy="97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33"/>
          <p:cNvSpPr/>
          <p:nvPr/>
        </p:nvSpPr>
        <p:spPr>
          <a:xfrm rot="5400000">
            <a:off x="6340906" y="6259554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 rot="5400000">
            <a:off x="3876042" y="6268606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38" name="Rectangle 37"/>
          <p:cNvSpPr/>
          <p:nvPr/>
        </p:nvSpPr>
        <p:spPr>
          <a:xfrm rot="5400000">
            <a:off x="1414774" y="6291886"/>
            <a:ext cx="143074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1"/>
              </a:solidFill>
              <a:latin typeface="Cooper Blac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36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1146</Words>
  <Application>Microsoft Office PowerPoint</Application>
  <PresentationFormat>Affichage à l'écran (4:3)</PresentationFormat>
  <Paragraphs>789</Paragraphs>
  <Slides>25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26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Misspell</dc:title>
  <dc:creator>KENWRIGHT John Francis</dc:creator>
  <cp:lastModifiedBy>KENWRIGHT John Francis</cp:lastModifiedBy>
  <cp:revision>79</cp:revision>
  <cp:lastPrinted>2013-02-14T10:32:46Z</cp:lastPrinted>
  <dcterms:created xsi:type="dcterms:W3CDTF">2012-06-27T18:04:53Z</dcterms:created>
  <dcterms:modified xsi:type="dcterms:W3CDTF">2014-02-22T16:03:08Z</dcterms:modified>
</cp:coreProperties>
</file>